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4" r:id="rId4"/>
    <p:sldMasterId id="2147483992" r:id="rId5"/>
    <p:sldMasterId id="2147484011" r:id="rId6"/>
    <p:sldMasterId id="2147484034" r:id="rId7"/>
  </p:sldMasterIdLst>
  <p:notesMasterIdLst>
    <p:notesMasterId r:id="rId43"/>
  </p:notesMasterIdLst>
  <p:handoutMasterIdLst>
    <p:handoutMasterId r:id="rId44"/>
  </p:handoutMasterIdLst>
  <p:sldIdLst>
    <p:sldId id="754" r:id="rId8"/>
    <p:sldId id="780" r:id="rId9"/>
    <p:sldId id="814" r:id="rId10"/>
    <p:sldId id="817" r:id="rId11"/>
    <p:sldId id="819" r:id="rId12"/>
    <p:sldId id="831" r:id="rId13"/>
    <p:sldId id="832" r:id="rId14"/>
    <p:sldId id="818" r:id="rId15"/>
    <p:sldId id="856" r:id="rId16"/>
    <p:sldId id="1038" r:id="rId17"/>
    <p:sldId id="276" r:id="rId18"/>
    <p:sldId id="833" r:id="rId19"/>
    <p:sldId id="835" r:id="rId20"/>
    <p:sldId id="839" r:id="rId21"/>
    <p:sldId id="854" r:id="rId22"/>
    <p:sldId id="840" r:id="rId23"/>
    <p:sldId id="855" r:id="rId24"/>
    <p:sldId id="857" r:id="rId25"/>
    <p:sldId id="860" r:id="rId26"/>
    <p:sldId id="858" r:id="rId27"/>
    <p:sldId id="859" r:id="rId28"/>
    <p:sldId id="869" r:id="rId29"/>
    <p:sldId id="861" r:id="rId30"/>
    <p:sldId id="862" r:id="rId31"/>
    <p:sldId id="863" r:id="rId32"/>
    <p:sldId id="864" r:id="rId33"/>
    <p:sldId id="865" r:id="rId34"/>
    <p:sldId id="866" r:id="rId35"/>
    <p:sldId id="867" r:id="rId36"/>
    <p:sldId id="770" r:id="rId37"/>
    <p:sldId id="4948" r:id="rId38"/>
    <p:sldId id="4946" r:id="rId39"/>
    <p:sldId id="868" r:id="rId40"/>
    <p:sldId id="288" r:id="rId41"/>
    <p:sldId id="848" r:id="rId42"/>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A00"/>
    <a:srgbClr val="868686"/>
    <a:srgbClr val="E26D32"/>
    <a:srgbClr val="76B900"/>
    <a:srgbClr val="5A5A5A"/>
    <a:srgbClr val="F2F2F2"/>
    <a:srgbClr val="0071C5"/>
    <a:srgbClr val="9A4216"/>
    <a:srgbClr val="4E2D00"/>
    <a:srgbClr val="0D3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89747" autoAdjust="0"/>
  </p:normalViewPr>
  <p:slideViewPr>
    <p:cSldViewPr snapToGrid="0">
      <p:cViewPr varScale="1">
        <p:scale>
          <a:sx n="82" d="100"/>
          <a:sy n="82" d="100"/>
        </p:scale>
        <p:origin x="984" y="46"/>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10/1/2020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Clr>
                <a:schemeClr val="dk1"/>
              </a:buClr>
              <a:buSzPts val="900"/>
              <a:buFont typeface="Arial"/>
              <a:buNone/>
            </a:pPr>
            <a:r>
              <a:rPr lang="en-US" sz="900"/>
              <a:t> </a:t>
            </a:r>
            <a:endParaRPr/>
          </a:p>
          <a:p>
            <a:pPr marL="0" lvl="0" indent="0" algn="l" rtl="0">
              <a:spcBef>
                <a:spcPts val="240"/>
              </a:spcBef>
              <a:spcAft>
                <a:spcPts val="0"/>
              </a:spcAft>
              <a:buClr>
                <a:schemeClr val="dk1"/>
              </a:buClr>
              <a:buSzPts val="800"/>
              <a:buFont typeface="Arial"/>
              <a:buNone/>
            </a:pPr>
            <a:endParaRPr sz="800"/>
          </a:p>
        </p:txBody>
      </p:sp>
      <p:sp>
        <p:nvSpPr>
          <p:cNvPr id="660" name="Google Shape;660;p2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11</a:t>
            </a:fld>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07990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330"/>
              </a:spcBef>
              <a:spcAft>
                <a:spcPts val="0"/>
              </a:spcAft>
              <a:buSzPts val="1400"/>
              <a:buNone/>
            </a:pPr>
            <a:endParaRPr lang="en-US" sz="1100" b="0" i="0" u="none" strike="noStrike" cap="none" dirty="0">
              <a:solidFill>
                <a:schemeClr val="dk1"/>
              </a:solidFill>
              <a:latin typeface="Trebuchet MS"/>
              <a:ea typeface="Trebuchet MS"/>
              <a:cs typeface="Trebuchet MS"/>
              <a:sym typeface="Trebuchet M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570759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4117628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73973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2623312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4136993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4171067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1472108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54969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7" name="Shape 567"/>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568" name="Shape 568"/>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666708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985338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685494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117877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425512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81867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308566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412390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2634403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858999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31</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47924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2979221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541301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34</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35</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69326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cap="none" dirty="0">
                <a:solidFill>
                  <a:schemeClr val="dk1"/>
                </a:solidFill>
                <a:latin typeface="Trebuchet MS"/>
                <a:ea typeface="Trebuchet MS"/>
                <a:cs typeface="Trebuchet MS"/>
                <a:sym typeface="Trebuchet MS"/>
              </a:rPr>
              <a:t>Instructor: Read all bullet points in order</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679147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59236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92515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74987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396527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well data obtained over 2 years, shows reduction in FA to 7% , detection accuracy of 97% with a lead time of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kern="1200" dirty="0">
                <a:solidFill>
                  <a:schemeClr val="tx1"/>
                </a:solidFill>
                <a:effectLst/>
                <a:latin typeface="Trebuchet MS" pitchFamily="34" charset="0"/>
                <a:ea typeface="+mn-ea"/>
                <a:cs typeface="+mn-cs"/>
              </a:rPr>
              <a:t>150+ well data obtained over 2 years, shows DL techniques reduces the False Positive to &lt;10% and achieves detection accuracy of 93% with a lead time of up to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dirty="0">
                <a:solidFill>
                  <a:srgbClr val="76B900"/>
                </a:solidFill>
              </a:rPr>
              <a:t>or cope well with the field variability (machine types, modes, age, environmental condition)  and often results in &gt; 50% False Alarms and poor anomaly detection, often too late to avoid NPT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21 days = $200 B WW</a:t>
            </a:r>
            <a:r>
              <a:rPr lang="en-US" dirty="0"/>
              <a:t> </a:t>
            </a:r>
            <a:r>
              <a:rPr lang="en-US" sz="1100" b="0" i="0" u="none" strike="noStrike" kern="1200" dirty="0">
                <a:solidFill>
                  <a:schemeClr val="tx1"/>
                </a:solidFill>
                <a:effectLst/>
                <a:latin typeface="Trebuchet MS" pitchFamily="34" charset="0"/>
                <a:ea typeface="+mn-ea"/>
                <a:cs typeface="+mn-cs"/>
              </a:rPr>
              <a:t>60K ESP wells.  Average 2500 barrels/day/well</a:t>
            </a:r>
            <a:r>
              <a:rPr lang="en-US" dirty="0"/>
              <a:t> </a:t>
            </a:r>
            <a:r>
              <a:rPr lang="en-US" sz="1100" b="0" i="0" u="none" strike="noStrike" kern="1200" dirty="0">
                <a:solidFill>
                  <a:schemeClr val="tx1"/>
                </a:solidFill>
                <a:effectLst/>
                <a:latin typeface="Trebuchet MS" pitchFamily="34" charset="0"/>
                <a:ea typeface="+mn-ea"/>
                <a:cs typeface="+mn-cs"/>
              </a:rPr>
              <a:t>$60 per barrel</a:t>
            </a:r>
            <a:r>
              <a:rPr lang="en-US" dirty="0"/>
              <a:t> </a:t>
            </a:r>
            <a:r>
              <a:rPr lang="en-US" sz="1100" b="0" i="0" u="none" strike="noStrike" kern="1200" dirty="0">
                <a:solidFill>
                  <a:schemeClr val="tx1"/>
                </a:solidFill>
                <a:effectLst/>
                <a:latin typeface="Trebuchet MS" pitchFamily="34" charset="0"/>
                <a:ea typeface="+mn-ea"/>
                <a:cs typeface="+mn-cs"/>
              </a:rPr>
              <a:t> $       9,000,000,000 per day </a:t>
            </a:r>
            <a:r>
              <a:rPr lang="en-US" sz="1100" b="0" i="0" u="none" strike="noStrike" kern="1200" dirty="0" err="1">
                <a:solidFill>
                  <a:schemeClr val="tx1"/>
                </a:solidFill>
                <a:effectLst/>
                <a:latin typeface="Trebuchet MS" pitchFamily="34" charset="0"/>
                <a:ea typeface="+mn-ea"/>
                <a:cs typeface="+mn-cs"/>
              </a:rPr>
              <a:t>ww</a:t>
            </a:r>
            <a:r>
              <a:rPr lang="en-US" sz="1100" b="0" i="0" u="none" strike="noStrike" kern="1200" dirty="0">
                <a:solidFill>
                  <a:schemeClr val="tx1"/>
                </a:solidFill>
                <a:effectLst/>
                <a:latin typeface="Trebuchet MS" pitchFamily="34" charset="0"/>
                <a:ea typeface="+mn-ea"/>
                <a:cs typeface="+mn-cs"/>
              </a:rPr>
              <a:t> production</a:t>
            </a:r>
            <a:r>
              <a:rPr lang="en-US" dirty="0"/>
              <a:t> </a:t>
            </a:r>
            <a:r>
              <a:rPr lang="en-US" sz="1100" b="0" i="0" u="none" strike="noStrike" kern="1200" dirty="0">
                <a:solidFill>
                  <a:schemeClr val="tx1"/>
                </a:solidFill>
                <a:effectLst/>
                <a:latin typeface="Trebuchet MS" pitchFamily="34" charset="0"/>
                <a:ea typeface="+mn-ea"/>
                <a:cs typeface="+mn-cs"/>
              </a:rPr>
              <a:t> $                  150,000 per day per well</a:t>
            </a:r>
            <a:r>
              <a:rPr lang="en-US" dirty="0"/>
              <a:t> </a:t>
            </a:r>
            <a:r>
              <a:rPr lang="en-US" sz="1100" b="0" i="0" u="none" strike="noStrike" kern="1200" dirty="0">
                <a:solidFill>
                  <a:schemeClr val="tx1"/>
                </a:solidFill>
                <a:effectLst/>
                <a:latin typeface="Trebuchet MS" pitchFamily="34" charset="0"/>
                <a:ea typeface="+mn-ea"/>
                <a:cs typeface="+mn-cs"/>
              </a:rPr>
              <a:t> $              3,150,000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b="0" i="0" u="none" strike="noStrike" kern="1200" dirty="0">
              <a:solidFill>
                <a:schemeClr val="tx1"/>
              </a:solidFill>
              <a:effectLst/>
              <a:latin typeface="Trebuchet MS"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kern="1200" dirty="0">
              <a:solidFill>
                <a:schemeClr val="tx1"/>
              </a:solidFill>
              <a:effectLst/>
              <a:latin typeface="Trebuchet MS"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96236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pic>
        <p:nvPicPr>
          <p:cNvPr id="5" name="Picture 4">
            <a:extLst>
              <a:ext uri="{FF2B5EF4-FFF2-40B4-BE49-F238E27FC236}">
                <a16:creationId xmlns:a16="http://schemas.microsoft.com/office/drawing/2014/main" id="{4BA72641-7874-43A2-B962-3ECD2E50BF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E8C60738-E7B0-43C1-9119-216D2DE92553}"/>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413FF3-1B39-4AA7-BB6E-7F5034E78A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38D8577-1225-4B52-9348-8E3F33E451AC}"/>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pic>
        <p:nvPicPr>
          <p:cNvPr id="5" name="Picture 4">
            <a:extLst>
              <a:ext uri="{FF2B5EF4-FFF2-40B4-BE49-F238E27FC236}">
                <a16:creationId xmlns:a16="http://schemas.microsoft.com/office/drawing/2014/main" id="{A29FC787-6D2D-4D63-AD20-8C0D2C2181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B852731D-58BB-48F6-A34B-649B1C37C9A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10237" y="1023461"/>
            <a:ext cx="9152357" cy="476499"/>
          </a:xfrm>
          <a:prstGeom prst="rect">
            <a:avLst/>
          </a:prstGeom>
        </p:spPr>
        <p:txBody>
          <a:bodyPr vert="horz" lIns="91440" tIns="45720" rIns="91440" bIns="45720" rtlCol="0" anchor="ctr">
            <a:noAutofit/>
          </a:bodyPr>
          <a:lstStyle>
            <a:lvl1pPr>
              <a:defRPr cap="all" baseline="0"/>
            </a:lvl1pPr>
          </a:lstStyle>
          <a:p>
            <a:r>
              <a:rPr lang="en-US"/>
              <a:t>TITLE GOES HERE</a:t>
            </a:r>
          </a:p>
        </p:txBody>
      </p:sp>
      <p:sp>
        <p:nvSpPr>
          <p:cNvPr id="9" name="Text Placeholder 5"/>
          <p:cNvSpPr>
            <a:spLocks noGrp="1"/>
          </p:cNvSpPr>
          <p:nvPr>
            <p:ph idx="1"/>
          </p:nvPr>
        </p:nvSpPr>
        <p:spPr>
          <a:xfrm>
            <a:off x="1397358" y="1648495"/>
            <a:ext cx="9152357" cy="39078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Slide Number Placeholder 1">
            <a:extLst>
              <a:ext uri="{FF2B5EF4-FFF2-40B4-BE49-F238E27FC236}">
                <a16:creationId xmlns:a16="http://schemas.microsoft.com/office/drawing/2014/main" id="{4F182D70-8AED-4620-8C47-8CD34348DF3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6101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44">
          <p15:clr>
            <a:srgbClr val="FBAE40"/>
          </p15:clr>
        </p15:guide>
        <p15:guide id="2" pos="8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1_Title, Subtitle, and Content - NO LOGO &amp; PAGE NUMBER">
    <p:spTree>
      <p:nvGrpSpPr>
        <p:cNvPr id="1" name="Shape 388"/>
        <p:cNvGrpSpPr/>
        <p:nvPr/>
      </p:nvGrpSpPr>
      <p:grpSpPr>
        <a:xfrm>
          <a:off x="0" y="0"/>
          <a:ext cx="0" cy="0"/>
          <a:chOff x="0" y="0"/>
          <a:chExt cx="0" cy="0"/>
        </a:xfrm>
      </p:grpSpPr>
      <p:sp>
        <p:nvSpPr>
          <p:cNvPr id="389" name="Google Shape;389;p83"/>
          <p:cNvSpPr/>
          <p:nvPr/>
        </p:nvSpPr>
        <p:spPr>
          <a:xfrm>
            <a:off x="0" y="0"/>
            <a:ext cx="10972800" cy="6172200"/>
          </a:xfrm>
          <a:prstGeom prst="rect">
            <a:avLst/>
          </a:prstGeom>
          <a:solidFill>
            <a:schemeClr val="lt1"/>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1800" b="0" i="0" u="none" strike="noStrike" cap="none" dirty="0">
              <a:solidFill>
                <a:srgbClr val="FFFFFF"/>
              </a:solidFill>
              <a:latin typeface="Trebuchet MS"/>
              <a:ea typeface="Trebuchet MS"/>
              <a:cs typeface="Trebuchet MS"/>
              <a:sym typeface="Trebuchet MS"/>
            </a:endParaRPr>
          </a:p>
        </p:txBody>
      </p:sp>
      <p:sp>
        <p:nvSpPr>
          <p:cNvPr id="390" name="Google Shape;390;p8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marR="0" lvl="0" algn="ctr">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91" name="Google Shape;391;p8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marR="0" lvl="0" indent="-228600" algn="l">
              <a:lnSpc>
                <a:spcPct val="90000"/>
              </a:lnSpc>
              <a:spcBef>
                <a:spcPts val="900"/>
              </a:spcBef>
              <a:spcAft>
                <a:spcPts val="0"/>
              </a:spcAft>
              <a:buClr>
                <a:schemeClr val="dk1"/>
              </a:buClr>
              <a:buSzPts val="2222"/>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55600" algn="l">
              <a:lnSpc>
                <a:spcPct val="100000"/>
              </a:lnSpc>
              <a:spcBef>
                <a:spcPts val="900"/>
              </a:spcBef>
              <a:spcAft>
                <a:spcPts val="0"/>
              </a:spcAft>
              <a:buClr>
                <a:schemeClr val="dk1"/>
              </a:buClr>
              <a:buSzPts val="20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69697" algn="l">
              <a:lnSpc>
                <a:spcPct val="100000"/>
              </a:lnSpc>
              <a:spcBef>
                <a:spcPts val="400"/>
              </a:spcBef>
              <a:spcAft>
                <a:spcPts val="0"/>
              </a:spcAft>
              <a:buClr>
                <a:schemeClr val="dk1"/>
              </a:buClr>
              <a:buSzPts val="2222"/>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92" name="Google Shape;392;p83"/>
          <p:cNvSpPr txBox="1">
            <a:spLocks noGrp="1"/>
          </p:cNvSpPr>
          <p:nvPr>
            <p:ph type="body" idx="2"/>
          </p:nvPr>
        </p:nvSpPr>
        <p:spPr>
          <a:xfrm>
            <a:off x="498348" y="1183334"/>
            <a:ext cx="9976104" cy="525463"/>
          </a:xfrm>
          <a:prstGeom prst="rect">
            <a:avLst/>
          </a:prstGeom>
          <a:noFill/>
          <a:ln>
            <a:noFill/>
          </a:ln>
        </p:spPr>
        <p:txBody>
          <a:bodyPr spcFirstLastPara="1" wrap="square" lIns="91425" tIns="45700" rIns="91425" bIns="45700" anchor="t" anchorCtr="0"/>
          <a:lstStyle>
            <a:lvl1pPr marL="457200" marR="0" lvl="0" indent="-228600" algn="ctr">
              <a:lnSpc>
                <a:spcPct val="90000"/>
              </a:lnSpc>
              <a:spcBef>
                <a:spcPts val="900"/>
              </a:spcBef>
              <a:spcAft>
                <a:spcPts val="0"/>
              </a:spcAft>
              <a:buClr>
                <a:schemeClr val="dk1"/>
              </a:buClr>
              <a:buSzPts val="2667"/>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6" name="Slide Number Placeholder 1">
            <a:extLst>
              <a:ext uri="{FF2B5EF4-FFF2-40B4-BE49-F238E27FC236}">
                <a16:creationId xmlns:a16="http://schemas.microsoft.com/office/drawing/2014/main" id="{1400B1C5-A9BF-DC41-978D-F29005BEE85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287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3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8" name="Google Shape;18;p35"/>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35"/>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35"/>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 name="Google Shape;21;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5"/>
            <a:ext cx="2199959" cy="474500"/>
          </a:xfrm>
          <a:prstGeom prst="rect">
            <a:avLst/>
          </a:prstGeom>
          <a:noFill/>
          <a:ln>
            <a:noFill/>
          </a:ln>
        </p:spPr>
      </p:pic>
    </p:spTree>
    <p:extLst>
      <p:ext uri="{BB962C8B-B14F-4D97-AF65-F5344CB8AC3E}">
        <p14:creationId xmlns:p14="http://schemas.microsoft.com/office/powerpoint/2010/main" val="24988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2"/>
        <p:cNvGrpSpPr/>
        <p:nvPr/>
      </p:nvGrpSpPr>
      <p:grpSpPr>
        <a:xfrm>
          <a:off x="0" y="0"/>
          <a:ext cx="0" cy="0"/>
          <a:chOff x="0" y="0"/>
          <a:chExt cx="0" cy="0"/>
        </a:xfrm>
      </p:grpSpPr>
      <p:pic>
        <p:nvPicPr>
          <p:cNvPr id="23" name="Google Shape;23;p36"/>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0" y="1"/>
            <a:ext cx="3583957" cy="6172198"/>
          </a:xfrm>
          <a:prstGeom prst="rect">
            <a:avLst/>
          </a:prstGeom>
          <a:noFill/>
          <a:ln>
            <a:noFill/>
          </a:ln>
        </p:spPr>
      </p:pic>
      <p:cxnSp>
        <p:nvCxnSpPr>
          <p:cNvPr id="24" name="Google Shape;24;p36"/>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25" name="Google Shape;25;p36"/>
          <p:cNvSpPr txBox="1">
            <a:spLocks noGrp="1"/>
          </p:cNvSpPr>
          <p:nvPr>
            <p:ph type="title"/>
          </p:nvPr>
        </p:nvSpPr>
        <p:spPr>
          <a:xfrm>
            <a:off x="441881" y="2381806"/>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58668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6"/>
        <p:cNvGrpSpPr/>
        <p:nvPr/>
      </p:nvGrpSpPr>
      <p:grpSpPr>
        <a:xfrm>
          <a:off x="0" y="0"/>
          <a:ext cx="0" cy="0"/>
          <a:chOff x="0" y="0"/>
          <a:chExt cx="0" cy="0"/>
        </a:xfrm>
      </p:grpSpPr>
      <p:sp>
        <p:nvSpPr>
          <p:cNvPr id="27" name="Google Shape;27;p3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3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8454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30"/>
        <p:cNvGrpSpPr/>
        <p:nvPr/>
      </p:nvGrpSpPr>
      <p:grpSpPr>
        <a:xfrm>
          <a:off x="0" y="0"/>
          <a:ext cx="0" cy="0"/>
          <a:chOff x="0" y="0"/>
          <a:chExt cx="0" cy="0"/>
        </a:xfrm>
      </p:grpSpPr>
      <p:pic>
        <p:nvPicPr>
          <p:cNvPr id="31" name="Google Shape;31;p38"/>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32" name="Google Shape;32;p38"/>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33;p38"/>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85681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3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Tree>
    <p:extLst>
      <p:ext uri="{BB962C8B-B14F-4D97-AF65-F5344CB8AC3E}">
        <p14:creationId xmlns:p14="http://schemas.microsoft.com/office/powerpoint/2010/main" val="38029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6"/>
        <p:cNvGrpSpPr/>
        <p:nvPr/>
      </p:nvGrpSpPr>
      <p:grpSpPr>
        <a:xfrm>
          <a:off x="0" y="0"/>
          <a:ext cx="0" cy="0"/>
          <a:chOff x="0" y="0"/>
          <a:chExt cx="0" cy="0"/>
        </a:xfrm>
      </p:grpSpPr>
      <p:sp>
        <p:nvSpPr>
          <p:cNvPr id="37" name="Google Shape;37;p42"/>
          <p:cNvSpPr txBox="1">
            <a:spLocks noGrp="1"/>
          </p:cNvSpPr>
          <p:nvPr>
            <p:ph type="title"/>
          </p:nvPr>
        </p:nvSpPr>
        <p:spPr>
          <a:xfrm>
            <a:off x="498348" y="737426"/>
            <a:ext cx="9975960" cy="590760"/>
          </a:xfrm>
          <a:prstGeom prst="rect">
            <a:avLst/>
          </a:prstGeom>
          <a:noFill/>
          <a:ln>
            <a:noFill/>
          </a:ln>
        </p:spPr>
        <p:txBody>
          <a:bodyPr spcFirstLastPara="1" wrap="square" lIns="76200" tIns="38075" rIns="76200" bIns="38075" anchor="b" anchorCtr="0">
            <a:noAutofit/>
          </a:bodyPr>
          <a:lstStyle>
            <a:lvl1pPr marR="0" lvl="0" algn="ctr">
              <a:lnSpc>
                <a:spcPct val="90000"/>
              </a:lnSpc>
              <a:spcBef>
                <a:spcPts val="0"/>
              </a:spcBef>
              <a:spcAft>
                <a:spcPts val="0"/>
              </a:spcAft>
              <a:buClr>
                <a:schemeClr val="dk2"/>
              </a:buClr>
              <a:buSzPts val="1200"/>
              <a:buFont typeface="Trebuchet MS"/>
              <a:buNone/>
              <a:defRPr sz="36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9pPr>
          </a:lstStyle>
          <a:p>
            <a:endParaRPr/>
          </a:p>
        </p:txBody>
      </p:sp>
      <p:sp>
        <p:nvSpPr>
          <p:cNvPr id="38" name="Google Shape;38;p42"/>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marR="0" lvl="0" indent="-228600" algn="l">
              <a:lnSpc>
                <a:spcPct val="90000"/>
              </a:lnSpc>
              <a:spcBef>
                <a:spcPts val="960"/>
              </a:spcBef>
              <a:spcAft>
                <a:spcPts val="0"/>
              </a:spcAft>
              <a:buClr>
                <a:schemeClr val="dk1"/>
              </a:buClr>
              <a:buSzPts val="15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60"/>
              </a:spcBef>
              <a:spcAft>
                <a:spcPts val="0"/>
              </a:spcAft>
              <a:buClr>
                <a:schemeClr val="dk1"/>
              </a:buClr>
              <a:buSzPts val="1300"/>
              <a:buFont typeface="Trebuchet MS"/>
              <a:buNone/>
              <a:defRPr sz="156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60"/>
              </a:spcBef>
              <a:spcAft>
                <a:spcPts val="0"/>
              </a:spcAft>
              <a:buClr>
                <a:schemeClr val="dk1"/>
              </a:buClr>
              <a:buSzPts val="1200"/>
              <a:buFont typeface="Trebuchet MS"/>
              <a:buNone/>
              <a:defRPr sz="1440" b="0" i="0" u="none" strike="noStrike" cap="none">
                <a:solidFill>
                  <a:schemeClr val="dk2"/>
                </a:solidFill>
                <a:latin typeface="Trebuchet MS"/>
                <a:ea typeface="Trebuchet MS"/>
                <a:cs typeface="Trebuchet MS"/>
                <a:sym typeface="Trebuchet MS"/>
              </a:defRPr>
            </a:lvl3pPr>
            <a:lvl4pPr marL="1828800" marR="0" lvl="3" indent="-323850" algn="l">
              <a:spcBef>
                <a:spcPts val="960"/>
              </a:spcBef>
              <a:spcAft>
                <a:spcPts val="0"/>
              </a:spcAft>
              <a:buClr>
                <a:schemeClr val="dk1"/>
              </a:buClr>
              <a:buSzPts val="15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36550" algn="l">
              <a:spcBef>
                <a:spcPts val="360"/>
              </a:spcBef>
              <a:spcAft>
                <a:spcPts val="0"/>
              </a:spcAft>
              <a:buClr>
                <a:schemeClr val="dk1"/>
              </a:buClr>
              <a:buSzPts val="1700"/>
              <a:buFont typeface="Noto Sans Symbols"/>
              <a:buChar char="▪"/>
              <a:defRPr sz="2040" b="0" i="0" u="none" strike="noStrike" cap="none">
                <a:solidFill>
                  <a:schemeClr val="lt1"/>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39" name="Google Shape;39;p42"/>
          <p:cNvSpPr txBox="1">
            <a:spLocks noGrp="1"/>
          </p:cNvSpPr>
          <p:nvPr>
            <p:ph type="body" idx="2"/>
          </p:nvPr>
        </p:nvSpPr>
        <p:spPr>
          <a:xfrm>
            <a:off x="498348" y="1259533"/>
            <a:ext cx="9975960" cy="525600"/>
          </a:xfrm>
          <a:prstGeom prst="rect">
            <a:avLst/>
          </a:prstGeom>
          <a:noFill/>
          <a:ln>
            <a:noFill/>
          </a:ln>
        </p:spPr>
        <p:txBody>
          <a:bodyPr spcFirstLastPara="1" wrap="square" lIns="76200" tIns="38075" rIns="76200" bIns="38075" anchor="t" anchorCtr="0">
            <a:noAutofit/>
          </a:bodyPr>
          <a:lstStyle>
            <a:lvl1pPr marL="457200" marR="0" lvl="0" indent="-228600" algn="ctr">
              <a:lnSpc>
                <a:spcPct val="90000"/>
              </a:lnSpc>
              <a:spcBef>
                <a:spcPts val="960"/>
              </a:spcBef>
              <a:spcAft>
                <a:spcPts val="0"/>
              </a:spcAft>
              <a:buClr>
                <a:schemeClr val="dk1"/>
              </a:buClr>
              <a:buSzPts val="20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3pPr>
            <a:lvl4pPr marL="1828800" marR="0" lvl="3" indent="-228600" algn="ctr">
              <a:spcBef>
                <a:spcPts val="96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4pPr>
            <a:lvl5pPr marL="2286000" marR="0" lvl="4" indent="-228600" algn="ctr">
              <a:spcBef>
                <a:spcPts val="60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40" name="Google Shape;40;p42"/>
          <p:cNvSpPr/>
          <p:nvPr/>
        </p:nvSpPr>
        <p:spPr>
          <a:xfrm>
            <a:off x="168283" y="5775856"/>
            <a:ext cx="2763000" cy="24804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Clr>
                <a:schemeClr val="dk2"/>
              </a:buClr>
              <a:buSzPts val="600"/>
              <a:buFont typeface="Trebuchet MS"/>
              <a:buNone/>
            </a:pPr>
            <a:r>
              <a:rPr lang="en-US" sz="720" b="1" i="0">
                <a:solidFill>
                  <a:schemeClr val="dk2"/>
                </a:solidFill>
                <a:latin typeface="Trebuchet MS"/>
                <a:ea typeface="Trebuchet MS"/>
                <a:cs typeface="Trebuchet MS"/>
                <a:sym typeface="Trebuchet MS"/>
              </a:rPr>
              <a:t>NVIDIA CONFIDENTIAL. DO NOT DISTRIBUTE.</a:t>
            </a:r>
            <a:endParaRPr sz="1440">
              <a:solidFill>
                <a:schemeClr val="lt1"/>
              </a:solidFill>
              <a:latin typeface="Arial"/>
              <a:ea typeface="Arial"/>
              <a:cs typeface="Arial"/>
              <a:sym typeface="Arial"/>
            </a:endParaRPr>
          </a:p>
        </p:txBody>
      </p:sp>
    </p:spTree>
    <p:extLst>
      <p:ext uri="{BB962C8B-B14F-4D97-AF65-F5344CB8AC3E}">
        <p14:creationId xmlns:p14="http://schemas.microsoft.com/office/powerpoint/2010/main" val="361772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41"/>
        <p:cNvGrpSpPr/>
        <p:nvPr/>
      </p:nvGrpSpPr>
      <p:grpSpPr>
        <a:xfrm>
          <a:off x="0" y="0"/>
          <a:ext cx="0" cy="0"/>
          <a:chOff x="0" y="0"/>
          <a:chExt cx="0" cy="0"/>
        </a:xfrm>
      </p:grpSpPr>
      <p:pic>
        <p:nvPicPr>
          <p:cNvPr id="42" name="Google Shape;42;p5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43" name="Google Shape;43;p56"/>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 name="Google Shape;44;p5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72595" y="4747221"/>
            <a:ext cx="3456745" cy="745571"/>
          </a:xfrm>
          <a:prstGeom prst="rect">
            <a:avLst/>
          </a:prstGeom>
          <a:noFill/>
          <a:ln>
            <a:noFill/>
          </a:ln>
        </p:spPr>
      </p:pic>
    </p:spTree>
    <p:extLst>
      <p:ext uri="{BB962C8B-B14F-4D97-AF65-F5344CB8AC3E}">
        <p14:creationId xmlns:p14="http://schemas.microsoft.com/office/powerpoint/2010/main" val="244752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5"/>
        <p:cNvGrpSpPr/>
        <p:nvPr/>
      </p:nvGrpSpPr>
      <p:grpSpPr>
        <a:xfrm>
          <a:off x="0" y="0"/>
          <a:ext cx="0" cy="0"/>
          <a:chOff x="0" y="0"/>
          <a:chExt cx="0" cy="0"/>
        </a:xfrm>
      </p:grpSpPr>
      <p:sp>
        <p:nvSpPr>
          <p:cNvPr id="46" name="Google Shape;46;p5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5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9621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49"/>
        <p:cNvGrpSpPr/>
        <p:nvPr/>
      </p:nvGrpSpPr>
      <p:grpSpPr>
        <a:xfrm>
          <a:off x="0" y="0"/>
          <a:ext cx="0" cy="0"/>
          <a:chOff x="0" y="0"/>
          <a:chExt cx="0" cy="0"/>
        </a:xfrm>
      </p:grpSpPr>
      <p:sp>
        <p:nvSpPr>
          <p:cNvPr id="50" name="Google Shape;50;p58"/>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2" name="Google Shape;52;p58"/>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58"/>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97218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4"/>
        <p:cNvGrpSpPr/>
        <p:nvPr/>
      </p:nvGrpSpPr>
      <p:grpSpPr>
        <a:xfrm>
          <a:off x="0" y="0"/>
          <a:ext cx="0" cy="0"/>
          <a:chOff x="0" y="0"/>
          <a:chExt cx="0" cy="0"/>
        </a:xfrm>
      </p:grpSpPr>
      <p:sp>
        <p:nvSpPr>
          <p:cNvPr id="55" name="Google Shape;55;p5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9"/>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7" name="Google Shape;57;p59"/>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8" name="Google Shape;58;p59"/>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10463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7"/>
        <p:cNvGrpSpPr/>
        <p:nvPr/>
      </p:nvGrpSpPr>
      <p:grpSpPr>
        <a:xfrm>
          <a:off x="0" y="0"/>
          <a:ext cx="0" cy="0"/>
          <a:chOff x="0" y="0"/>
          <a:chExt cx="0" cy="0"/>
        </a:xfrm>
      </p:grpSpPr>
      <p:pic>
        <p:nvPicPr>
          <p:cNvPr id="68" name="Google Shape;68;p62"/>
          <p:cNvPicPr preferRelativeResize="0"/>
          <p:nvPr/>
        </p:nvPicPr>
        <p:blipFill rotWithShape="1">
          <a:blip r:embed="rId2">
            <a:alphaModFix/>
          </a:blip>
          <a:srcRect/>
          <a:stretch/>
        </p:blipFill>
        <p:spPr>
          <a:xfrm>
            <a:off x="686" y="385"/>
            <a:ext cx="10971428" cy="6171429"/>
          </a:xfrm>
          <a:prstGeom prst="rect">
            <a:avLst/>
          </a:prstGeom>
          <a:noFill/>
          <a:ln>
            <a:noFill/>
          </a:ln>
        </p:spPr>
      </p:pic>
      <p:sp>
        <p:nvSpPr>
          <p:cNvPr id="69" name="Google Shape;69;p62"/>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62"/>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80094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71"/>
        <p:cNvGrpSpPr/>
        <p:nvPr/>
      </p:nvGrpSpPr>
      <p:grpSpPr>
        <a:xfrm>
          <a:off x="0" y="0"/>
          <a:ext cx="0" cy="0"/>
          <a:chOff x="0" y="0"/>
          <a:chExt cx="0" cy="0"/>
        </a:xfrm>
      </p:grpSpPr>
      <p:sp>
        <p:nvSpPr>
          <p:cNvPr id="72" name="Google Shape;72;p63"/>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3" name="Google Shape;73;p6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206129" y="910278"/>
            <a:ext cx="2560542" cy="2280102"/>
          </a:xfrm>
          <a:prstGeom prst="rect">
            <a:avLst/>
          </a:prstGeom>
          <a:noFill/>
          <a:ln>
            <a:noFill/>
          </a:ln>
        </p:spPr>
      </p:pic>
      <p:sp>
        <p:nvSpPr>
          <p:cNvPr id="74" name="Google Shape;74;p63"/>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3"/>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0334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76"/>
        <p:cNvGrpSpPr/>
        <p:nvPr/>
      </p:nvGrpSpPr>
      <p:grpSpPr>
        <a:xfrm>
          <a:off x="0" y="0"/>
          <a:ext cx="0" cy="0"/>
          <a:chOff x="0" y="0"/>
          <a:chExt cx="0" cy="0"/>
        </a:xfrm>
      </p:grpSpPr>
      <p:pic>
        <p:nvPicPr>
          <p:cNvPr id="77" name="Google Shape;77;p64"/>
          <p:cNvPicPr preferRelativeResize="0"/>
          <p:nvPr/>
        </p:nvPicPr>
        <p:blipFill rotWithShape="1">
          <a:blip r:embed="rId2">
            <a:alphaModFix/>
          </a:blip>
          <a:srcRect/>
          <a:stretch/>
        </p:blipFill>
        <p:spPr>
          <a:xfrm>
            <a:off x="686" y="386"/>
            <a:ext cx="10971428" cy="6171429"/>
          </a:xfrm>
          <a:prstGeom prst="rect">
            <a:avLst/>
          </a:prstGeom>
          <a:noFill/>
          <a:ln>
            <a:noFill/>
          </a:ln>
        </p:spPr>
      </p:pic>
      <p:sp>
        <p:nvSpPr>
          <p:cNvPr id="78" name="Google Shape;78;p64"/>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64"/>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687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
        <p:cNvGrpSpPr/>
        <p:nvPr/>
      </p:nvGrpSpPr>
      <p:grpSpPr>
        <a:xfrm>
          <a:off x="0" y="0"/>
          <a:ext cx="0" cy="0"/>
          <a:chOff x="0" y="0"/>
          <a:chExt cx="0" cy="0"/>
        </a:xfrm>
      </p:grpSpPr>
      <p:sp>
        <p:nvSpPr>
          <p:cNvPr id="81" name="Google Shape;81;p6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72768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1">
            <a:extLst>
              <a:ext uri="{FF2B5EF4-FFF2-40B4-BE49-F238E27FC236}">
                <a16:creationId xmlns:a16="http://schemas.microsoft.com/office/drawing/2014/main" id="{BB225B5C-2DA2-4AA1-B0A4-96B127C51399}"/>
              </a:ext>
            </a:extLst>
          </p:cNvPr>
          <p:cNvSpPr>
            <a:spLocks noGrp="1"/>
          </p:cNvSpPr>
          <p:nvPr>
            <p:ph type="sldNum" sz="quarter" idx="4"/>
          </p:nvPr>
        </p:nvSpPr>
        <p:spPr>
          <a:xfrm>
            <a:off x="7499840" y="5762708"/>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2"/>
        <p:cNvGrpSpPr/>
        <p:nvPr/>
      </p:nvGrpSpPr>
      <p:grpSpPr>
        <a:xfrm>
          <a:off x="0" y="0"/>
          <a:ext cx="0" cy="0"/>
          <a:chOff x="0" y="0"/>
          <a:chExt cx="0" cy="0"/>
        </a:xfrm>
      </p:grpSpPr>
      <p:sp>
        <p:nvSpPr>
          <p:cNvPr id="83" name="Google Shape;83;p6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66"/>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65457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5"/>
        <p:cNvGrpSpPr/>
        <p:nvPr/>
      </p:nvGrpSpPr>
      <p:grpSpPr>
        <a:xfrm>
          <a:off x="0" y="0"/>
          <a:ext cx="0" cy="0"/>
          <a:chOff x="0" y="0"/>
          <a:chExt cx="0" cy="0"/>
        </a:xfrm>
      </p:grpSpPr>
      <p:pic>
        <p:nvPicPr>
          <p:cNvPr id="86" name="Google Shape;86;p67"/>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87" name="Google Shape;87;p67"/>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02029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entered">
  <p:cSld name="Title Centered">
    <p:spTree>
      <p:nvGrpSpPr>
        <p:cNvPr id="1" name="Shape 98"/>
        <p:cNvGrpSpPr/>
        <p:nvPr/>
      </p:nvGrpSpPr>
      <p:grpSpPr>
        <a:xfrm>
          <a:off x="0" y="0"/>
          <a:ext cx="0" cy="0"/>
          <a:chOff x="0" y="0"/>
          <a:chExt cx="0" cy="0"/>
        </a:xfrm>
      </p:grpSpPr>
      <p:sp>
        <p:nvSpPr>
          <p:cNvPr id="99" name="Google Shape;99;p43"/>
          <p:cNvSpPr txBox="1">
            <a:spLocks noGrp="1"/>
          </p:cNvSpPr>
          <p:nvPr>
            <p:ph type="title"/>
          </p:nvPr>
        </p:nvSpPr>
        <p:spPr>
          <a:xfrm>
            <a:off x="498348" y="348398"/>
            <a:ext cx="9976104" cy="7017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9604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79"/>
        <p:cNvGrpSpPr/>
        <p:nvPr/>
      </p:nvGrpSpPr>
      <p:grpSpPr>
        <a:xfrm>
          <a:off x="0" y="0"/>
          <a:ext cx="0" cy="0"/>
          <a:chOff x="0" y="0"/>
          <a:chExt cx="0" cy="0"/>
        </a:xfrm>
      </p:grpSpPr>
      <p:sp>
        <p:nvSpPr>
          <p:cNvPr id="280" name="Google Shape;280;p49"/>
          <p:cNvSpPr txBox="1">
            <a:spLocks noGrp="1"/>
          </p:cNvSpPr>
          <p:nvPr>
            <p:ph type="body" idx="1"/>
          </p:nvPr>
        </p:nvSpPr>
        <p:spPr>
          <a:xfrm>
            <a:off x="755904" y="1621354"/>
            <a:ext cx="9759696" cy="3865046"/>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620"/>
              </a:spcBef>
              <a:spcAft>
                <a:spcPts val="0"/>
              </a:spcAft>
              <a:buClr>
                <a:schemeClr val="accent1"/>
              </a:buClr>
              <a:buSzPts val="2000"/>
              <a:buFont typeface="Calibri"/>
              <a:buChar char="&gt;"/>
              <a:defRPr sz="1530"/>
            </a:lvl1pPr>
            <a:lvl2pPr marL="914400" lvl="1" indent="-342900" algn="l">
              <a:lnSpc>
                <a:spcPct val="90000"/>
              </a:lnSpc>
              <a:spcBef>
                <a:spcPts val="900"/>
              </a:spcBef>
              <a:spcAft>
                <a:spcPts val="0"/>
              </a:spcAft>
              <a:buClr>
                <a:schemeClr val="accent1"/>
              </a:buClr>
              <a:buSzPts val="1800"/>
              <a:buFont typeface="Arial"/>
              <a:buChar char="•"/>
              <a:defRPr sz="1260"/>
            </a:lvl2pPr>
            <a:lvl3pPr marL="1371600" lvl="2" indent="-330200" algn="l">
              <a:lnSpc>
                <a:spcPct val="90000"/>
              </a:lnSpc>
              <a:spcBef>
                <a:spcPts val="900"/>
              </a:spcBef>
              <a:spcAft>
                <a:spcPts val="0"/>
              </a:spcAft>
              <a:buClr>
                <a:schemeClr val="accent1"/>
              </a:buClr>
              <a:buSzPts val="1600"/>
              <a:buFont typeface="Arial"/>
              <a:buChar char="–"/>
              <a:defRPr sz="1170"/>
            </a:lvl3pPr>
            <a:lvl4pPr marL="1828800" lvl="3" indent="-355600" algn="l">
              <a:lnSpc>
                <a:spcPct val="100000"/>
              </a:lnSpc>
              <a:spcBef>
                <a:spcPts val="900"/>
              </a:spcBef>
              <a:spcAft>
                <a:spcPts val="0"/>
              </a:spcAft>
              <a:buClr>
                <a:schemeClr val="accent1"/>
              </a:buClr>
              <a:buSzPts val="2000"/>
              <a:buFont typeface="Noto Sans Symbols"/>
              <a:buChar char="▪"/>
              <a:defRPr sz="1080"/>
            </a:lvl4pPr>
            <a:lvl5pPr marL="2286000" lvl="4" indent="-355600" algn="l">
              <a:lnSpc>
                <a:spcPct val="100000"/>
              </a:lnSpc>
              <a:spcBef>
                <a:spcPts val="400"/>
              </a:spcBef>
              <a:spcAft>
                <a:spcPts val="0"/>
              </a:spcAft>
              <a:buClr>
                <a:schemeClr val="accent1"/>
              </a:buClr>
              <a:buSzPts val="2000"/>
              <a:buChar char="»"/>
              <a:defRPr sz="108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1" name="Google Shape;281;p4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rgbClr val="FFFFFF"/>
                </a:solidFill>
                <a:latin typeface="Arial"/>
                <a:ea typeface="Arial"/>
                <a:cs typeface="Arial"/>
                <a:sym typeface="Arial"/>
              </a:defRPr>
            </a:lvl1pPr>
            <a:lvl2pPr marL="0" marR="0" lvl="1" indent="0" algn="l" rtl="0">
              <a:spcBef>
                <a:spcPts val="0"/>
              </a:spcBef>
              <a:spcAft>
                <a:spcPts val="0"/>
              </a:spcAft>
              <a:buNone/>
              <a:defRPr sz="1800">
                <a:solidFill>
                  <a:srgbClr val="FFFFFF"/>
                </a:solidFill>
                <a:latin typeface="Arial"/>
                <a:ea typeface="Arial"/>
                <a:cs typeface="Arial"/>
                <a:sym typeface="Arial"/>
              </a:defRPr>
            </a:lvl2pPr>
            <a:lvl3pPr marL="0" marR="0" lvl="2" indent="0" algn="l" rtl="0">
              <a:spcBef>
                <a:spcPts val="0"/>
              </a:spcBef>
              <a:spcAft>
                <a:spcPts val="0"/>
              </a:spcAft>
              <a:buNone/>
              <a:defRPr sz="1800">
                <a:solidFill>
                  <a:srgbClr val="FFFFFF"/>
                </a:solidFill>
                <a:latin typeface="Arial"/>
                <a:ea typeface="Arial"/>
                <a:cs typeface="Arial"/>
                <a:sym typeface="Arial"/>
              </a:defRPr>
            </a:lvl3pPr>
            <a:lvl4pPr marL="0" marR="0" lvl="3" indent="0" algn="l" rtl="0">
              <a:spcBef>
                <a:spcPts val="0"/>
              </a:spcBef>
              <a:spcAft>
                <a:spcPts val="0"/>
              </a:spcAft>
              <a:buNone/>
              <a:defRPr sz="1800">
                <a:solidFill>
                  <a:srgbClr val="FFFFFF"/>
                </a:solidFill>
                <a:latin typeface="Arial"/>
                <a:ea typeface="Arial"/>
                <a:cs typeface="Arial"/>
                <a:sym typeface="Arial"/>
              </a:defRPr>
            </a:lvl4pPr>
            <a:lvl5pPr marL="0" marR="0" lvl="4" indent="0" algn="l" rtl="0">
              <a:spcBef>
                <a:spcPts val="0"/>
              </a:spcBef>
              <a:spcAft>
                <a:spcPts val="0"/>
              </a:spcAft>
              <a:buNone/>
              <a:defRPr sz="1800">
                <a:solidFill>
                  <a:srgbClr val="FFFFFF"/>
                </a:solidFill>
                <a:latin typeface="Arial"/>
                <a:ea typeface="Arial"/>
                <a:cs typeface="Arial"/>
                <a:sym typeface="Arial"/>
              </a:defRPr>
            </a:lvl5pPr>
            <a:lvl6pPr marL="0" marR="0" lvl="5" indent="0" algn="l" rtl="0">
              <a:spcBef>
                <a:spcPts val="0"/>
              </a:spcBef>
              <a:spcAft>
                <a:spcPts val="0"/>
              </a:spcAft>
              <a:buNone/>
              <a:defRPr sz="1800">
                <a:solidFill>
                  <a:srgbClr val="FFFFFF"/>
                </a:solidFill>
                <a:latin typeface="Arial"/>
                <a:ea typeface="Arial"/>
                <a:cs typeface="Arial"/>
                <a:sym typeface="Arial"/>
              </a:defRPr>
            </a:lvl6pPr>
            <a:lvl7pPr marL="0" marR="0" lvl="6" indent="0" algn="l" rtl="0">
              <a:spcBef>
                <a:spcPts val="0"/>
              </a:spcBef>
              <a:spcAft>
                <a:spcPts val="0"/>
              </a:spcAft>
              <a:buNone/>
              <a:defRPr sz="1800">
                <a:solidFill>
                  <a:srgbClr val="FFFFFF"/>
                </a:solidFill>
                <a:latin typeface="Arial"/>
                <a:ea typeface="Arial"/>
                <a:cs typeface="Arial"/>
                <a:sym typeface="Arial"/>
              </a:defRPr>
            </a:lvl7pPr>
            <a:lvl8pPr marL="0" marR="0" lvl="7" indent="0" algn="l" rtl="0">
              <a:spcBef>
                <a:spcPts val="0"/>
              </a:spcBef>
              <a:spcAft>
                <a:spcPts val="0"/>
              </a:spcAft>
              <a:buNone/>
              <a:defRPr sz="1800">
                <a:solidFill>
                  <a:srgbClr val="FFFFFF"/>
                </a:solidFill>
                <a:latin typeface="Arial"/>
                <a:ea typeface="Arial"/>
                <a:cs typeface="Arial"/>
                <a:sym typeface="Arial"/>
              </a:defRPr>
            </a:lvl8pPr>
            <a:lvl9pPr marL="0" marR="0" lvl="8" indent="0" algn="l" rtl="0">
              <a:spcBef>
                <a:spcPts val="0"/>
              </a:spcBef>
              <a:spcAft>
                <a:spcPts val="0"/>
              </a:spcAft>
              <a:buNone/>
              <a:defRPr sz="1800">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82" name="Google Shape;282;p49"/>
          <p:cNvSpPr txBox="1">
            <a:spLocks noGrp="1"/>
          </p:cNvSpPr>
          <p:nvPr>
            <p:ph type="body" idx="2"/>
          </p:nvPr>
        </p:nvSpPr>
        <p:spPr>
          <a:xfrm>
            <a:off x="731520" y="1141294"/>
            <a:ext cx="9784080" cy="4800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None/>
              <a:defRPr sz="1800" b="0">
                <a:solidFill>
                  <a:schemeClr val="accent1"/>
                </a:solidFill>
              </a:defRPr>
            </a:lvl1pPr>
            <a:lvl2pPr marL="914400" lvl="1" indent="-228600" algn="l">
              <a:lnSpc>
                <a:spcPct val="90000"/>
              </a:lnSpc>
              <a:spcBef>
                <a:spcPts val="900"/>
              </a:spcBef>
              <a:spcAft>
                <a:spcPts val="0"/>
              </a:spcAft>
              <a:buSzPts val="1800"/>
              <a:buNone/>
              <a:defRPr/>
            </a:lvl2pPr>
            <a:lvl3pPr marL="1371600" lvl="2" indent="-228600" algn="l">
              <a:lnSpc>
                <a:spcPct val="90000"/>
              </a:lnSpc>
              <a:spcBef>
                <a:spcPts val="900"/>
              </a:spcBef>
              <a:spcAft>
                <a:spcPts val="0"/>
              </a:spcAft>
              <a:buSzPts val="1600"/>
              <a:buNone/>
              <a:defRPr/>
            </a:lvl3pPr>
            <a:lvl4pPr marL="1828800" lvl="3" indent="-355600" algn="l">
              <a:lnSpc>
                <a:spcPct val="100000"/>
              </a:lnSpc>
              <a:spcBef>
                <a:spcPts val="9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3" name="Google Shape;283;p49"/>
          <p:cNvSpPr txBox="1">
            <a:spLocks noGrp="1"/>
          </p:cNvSpPr>
          <p:nvPr>
            <p:ph type="title"/>
          </p:nvPr>
        </p:nvSpPr>
        <p:spPr>
          <a:xfrm>
            <a:off x="744782" y="80863"/>
            <a:ext cx="8033458" cy="5806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82675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66D8320-FEE5-4F41-8936-B324692441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77682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AB4C3A2-CDD9-4DD4-9529-F89FAAF330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262212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302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2"/>
                </a:solidFill>
              </a:defRPr>
            </a:lvl1pPr>
            <a:lvl2pPr marL="800100" indent="-228600">
              <a:buClr>
                <a:schemeClr val="bg2"/>
              </a:buClr>
              <a:buSzPct val="75000"/>
              <a:buFontTx/>
              <a:buBlip>
                <a:blip r:embed="rId2"/>
              </a:buBlip>
              <a:defRPr sz="1600">
                <a:solidFill>
                  <a:schemeClr val="bg2"/>
                </a:solidFill>
              </a:defRPr>
            </a:lvl2pPr>
            <a:lvl3pPr marL="1258888" indent="-169863">
              <a:buClr>
                <a:schemeClr val="bg2"/>
              </a:buClr>
              <a:buSzPct val="75000"/>
              <a:buFontTx/>
              <a:buBlip>
                <a:blip r:embed="rId2"/>
              </a:buBlip>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582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tx1"/>
                </a:solidFill>
                <a:latin typeface="Trebuchet MS"/>
              </a:rPr>
              <a:t>NVIDIA CONFIDENTIAL. DO NOT DISTRIBUTE.</a:t>
            </a:r>
          </a:p>
        </p:txBody>
      </p:sp>
    </p:spTree>
    <p:extLst>
      <p:ext uri="{BB962C8B-B14F-4D97-AF65-F5344CB8AC3E}">
        <p14:creationId xmlns:p14="http://schemas.microsoft.com/office/powerpoint/2010/main" val="18202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6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7739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9232" y="1798590"/>
            <a:ext cx="4204402" cy="618631"/>
          </a:xfrm>
        </p:spPr>
        <p:txBody>
          <a:bodyPr/>
          <a:lstStyle>
            <a:lvl1pPr algn="l">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2"/>
                </a:solidFill>
              </a:defRPr>
            </a:lvl1pPr>
            <a:lvl2pPr marL="571500" indent="0">
              <a:spcBef>
                <a:spcPts val="500"/>
              </a:spcBef>
              <a:spcAft>
                <a:spcPts val="500"/>
              </a:spcAft>
              <a:buClr>
                <a:schemeClr val="bg2"/>
              </a:buClr>
              <a:buSzPct val="100000"/>
              <a:buFontTx/>
              <a:buNone/>
              <a:defRPr sz="1400">
                <a:solidFill>
                  <a:schemeClr val="bg2"/>
                </a:solidFill>
              </a:defRPr>
            </a:lvl2pPr>
            <a:lvl3pPr marL="1089025" indent="0">
              <a:spcBef>
                <a:spcPts val="500"/>
              </a:spcBef>
              <a:spcAft>
                <a:spcPts val="500"/>
              </a:spcAft>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1164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367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89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99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87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40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7574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22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553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70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8008FFFF-A12D-4210-9755-24CCC24BAD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E6439415-2676-4258-AA0B-A765D756C5AD}"/>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Slide">
  <p:cSld name="1_Title Slide">
    <p:bg>
      <p:bgPr>
        <a:solidFill>
          <a:schemeClr val="lt1"/>
        </a:solidFill>
        <a:effectLst/>
      </p:bgPr>
    </p:bg>
    <p:spTree>
      <p:nvGrpSpPr>
        <p:cNvPr id="1" name="Shape 525"/>
        <p:cNvGrpSpPr/>
        <p:nvPr/>
      </p:nvGrpSpPr>
      <p:grpSpPr>
        <a:xfrm>
          <a:off x="0" y="0"/>
          <a:ext cx="0" cy="0"/>
          <a:chOff x="0" y="0"/>
          <a:chExt cx="0" cy="0"/>
        </a:xfrm>
      </p:grpSpPr>
      <p:pic>
        <p:nvPicPr>
          <p:cNvPr id="526" name="Google Shape;526;p13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527" name="Google Shape;527;p131"/>
          <p:cNvSpPr/>
          <p:nvPr/>
        </p:nvSpPr>
        <p:spPr>
          <a:xfrm>
            <a:off x="0" y="0"/>
            <a:ext cx="10972800" cy="61722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91440" tIns="45690" rIns="91440" bIns="4569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131"/>
          <p:cNvSpPr txBox="1">
            <a:spLocks noGrp="1"/>
          </p:cNvSpPr>
          <p:nvPr>
            <p:ph type="subTitle" idx="1"/>
          </p:nvPr>
        </p:nvSpPr>
        <p:spPr>
          <a:xfrm>
            <a:off x="481661" y="5353031"/>
            <a:ext cx="9525960" cy="341640"/>
          </a:xfrm>
          <a:prstGeom prst="rect">
            <a:avLst/>
          </a:prstGeom>
          <a:noFill/>
          <a:ln>
            <a:noFill/>
          </a:ln>
        </p:spPr>
        <p:txBody>
          <a:bodyPr spcFirstLastPara="1" wrap="square" lIns="76200" tIns="38075" rIns="76200" bIns="38075" anchor="t" anchorCtr="0"/>
          <a:lstStyle>
            <a:lvl1pPr lvl="0" algn="l" rtl="0">
              <a:lnSpc>
                <a:spcPct val="90000"/>
              </a:lnSpc>
              <a:spcBef>
                <a:spcPts val="600"/>
              </a:spcBef>
              <a:spcAft>
                <a:spcPts val="0"/>
              </a:spcAft>
              <a:buSzPts val="1500"/>
              <a:buFont typeface="Trebuchet MS"/>
              <a:buNone/>
              <a:defRPr sz="1800" b="0">
                <a:solidFill>
                  <a:schemeClr val="lt1"/>
                </a:solidFill>
                <a:latin typeface="Trebuchet MS"/>
                <a:ea typeface="Trebuchet MS"/>
                <a:cs typeface="Trebuchet MS"/>
                <a:sym typeface="Trebuchet MS"/>
              </a:defRPr>
            </a:lvl1pPr>
            <a:lvl2pPr lvl="1" algn="l" rtl="0">
              <a:lnSpc>
                <a:spcPct val="90000"/>
              </a:lnSpc>
              <a:spcBef>
                <a:spcPts val="960"/>
              </a:spcBef>
              <a:spcAft>
                <a:spcPts val="0"/>
              </a:spcAft>
              <a:buSzPts val="1500"/>
              <a:buNone/>
              <a:defRPr/>
            </a:lvl2pPr>
            <a:lvl3pPr lvl="2" algn="l" rtl="0">
              <a:lnSpc>
                <a:spcPct val="90000"/>
              </a:lnSpc>
              <a:spcBef>
                <a:spcPts val="960"/>
              </a:spcBef>
              <a:spcAft>
                <a:spcPts val="0"/>
              </a:spcAft>
              <a:buSzPts val="1500"/>
              <a:buNone/>
              <a:defRPr/>
            </a:lvl3pPr>
            <a:lvl4pPr lvl="3" algn="l" rtl="0">
              <a:spcBef>
                <a:spcPts val="960"/>
              </a:spcBef>
              <a:spcAft>
                <a:spcPts val="0"/>
              </a:spcAft>
              <a:buClr>
                <a:schemeClr val="dk2"/>
              </a:buClr>
              <a:buSzPts val="1500"/>
              <a:buChar char="–"/>
              <a:defRPr/>
            </a:lvl4pPr>
            <a:lvl5pPr lvl="4" algn="l" rtl="0">
              <a:spcBef>
                <a:spcPts val="360"/>
              </a:spcBef>
              <a:spcAft>
                <a:spcPts val="0"/>
              </a:spcAft>
              <a:buClr>
                <a:schemeClr val="dk2"/>
              </a:buClr>
              <a:buSzPts val="1500"/>
              <a:buChar char="»"/>
              <a:defRPr/>
            </a:lvl5pPr>
            <a:lvl6pPr lvl="5" algn="l" rtl="0">
              <a:spcBef>
                <a:spcPts val="360"/>
              </a:spcBef>
              <a:spcAft>
                <a:spcPts val="0"/>
              </a:spcAft>
              <a:buClr>
                <a:schemeClr val="dk2"/>
              </a:buClr>
              <a:buSzPts val="1500"/>
              <a:buChar char="»"/>
              <a:defRPr/>
            </a:lvl6pPr>
            <a:lvl7pPr lvl="6" algn="l" rtl="0">
              <a:spcBef>
                <a:spcPts val="360"/>
              </a:spcBef>
              <a:spcAft>
                <a:spcPts val="0"/>
              </a:spcAft>
              <a:buClr>
                <a:schemeClr val="dk2"/>
              </a:buClr>
              <a:buSzPts val="1500"/>
              <a:buChar char="»"/>
              <a:defRPr/>
            </a:lvl7pPr>
            <a:lvl8pPr lvl="7" algn="l" rtl="0">
              <a:spcBef>
                <a:spcPts val="360"/>
              </a:spcBef>
              <a:spcAft>
                <a:spcPts val="0"/>
              </a:spcAft>
              <a:buClr>
                <a:schemeClr val="dk2"/>
              </a:buClr>
              <a:buSzPts val="1500"/>
              <a:buChar char="»"/>
              <a:defRPr/>
            </a:lvl8pPr>
            <a:lvl9pPr lvl="8" algn="l" rtl="0">
              <a:spcBef>
                <a:spcPts val="360"/>
              </a:spcBef>
              <a:spcAft>
                <a:spcPts val="0"/>
              </a:spcAft>
              <a:buClr>
                <a:schemeClr val="dk2"/>
              </a:buClr>
              <a:buSzPts val="1500"/>
              <a:buChar char="»"/>
              <a:defRPr/>
            </a:lvl9pPr>
          </a:lstStyle>
          <a:p>
            <a:endParaRPr/>
          </a:p>
        </p:txBody>
      </p:sp>
      <p:sp>
        <p:nvSpPr>
          <p:cNvPr id="529" name="Google Shape;529;p131"/>
          <p:cNvSpPr txBox="1">
            <a:spLocks noGrp="1"/>
          </p:cNvSpPr>
          <p:nvPr>
            <p:ph type="title"/>
          </p:nvPr>
        </p:nvSpPr>
        <p:spPr>
          <a:xfrm>
            <a:off x="481661" y="4405220"/>
            <a:ext cx="9568440" cy="982800"/>
          </a:xfrm>
          <a:prstGeom prst="rect">
            <a:avLst/>
          </a:prstGeom>
          <a:noFill/>
          <a:ln>
            <a:noFill/>
          </a:ln>
        </p:spPr>
        <p:txBody>
          <a:bodyPr spcFirstLastPara="1" wrap="square" lIns="76200" tIns="38075" rIns="76200" bIns="38075" anchor="b" anchorCtr="0"/>
          <a:lstStyle>
            <a:lvl1pPr lvl="0" algn="l" rtl="0">
              <a:lnSpc>
                <a:spcPct val="90000"/>
              </a:lnSpc>
              <a:spcBef>
                <a:spcPts val="0"/>
              </a:spcBef>
              <a:spcAft>
                <a:spcPts val="0"/>
              </a:spcAft>
              <a:buSzPts val="1200"/>
              <a:buNone/>
              <a:defRPr sz="4560" b="1" cap="none">
                <a:solidFill>
                  <a:schemeClr val="lt1"/>
                </a:solidFill>
                <a:latin typeface="Trebuchet MS"/>
                <a:ea typeface="Trebuchet MS"/>
                <a:cs typeface="Trebuchet MS"/>
                <a:sym typeface="Trebuchet MS"/>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pic>
        <p:nvPicPr>
          <p:cNvPr id="530" name="Google Shape;530;p1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6"/>
            <a:ext cx="2199960" cy="474499"/>
          </a:xfrm>
          <a:prstGeom prst="rect">
            <a:avLst/>
          </a:prstGeom>
          <a:noFill/>
          <a:ln>
            <a:noFill/>
          </a:ln>
        </p:spPr>
      </p:pic>
    </p:spTree>
    <p:extLst>
      <p:ext uri="{BB962C8B-B14F-4D97-AF65-F5344CB8AC3E}">
        <p14:creationId xmlns:p14="http://schemas.microsoft.com/office/powerpoint/2010/main" val="5937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498348" y="737427"/>
            <a:ext cx="9976104" cy="590932"/>
          </a:xfrm>
          <a:prstGeom prst="rect">
            <a:avLst/>
          </a:prstGeom>
          <a:noFill/>
          <a:ln>
            <a:noFill/>
          </a:ln>
        </p:spPr>
        <p:txBody>
          <a:bodyPr spcFirstLastPara="1" wrap="square" lIns="76200" tIns="38075" rIns="76200" bIns="38075" anchor="b" anchorCtr="0"/>
          <a:lstStyle>
            <a:lvl1pPr lvl="0" algn="ctr">
              <a:lnSpc>
                <a:spcPct val="90000"/>
              </a:lnSpc>
              <a:spcBef>
                <a:spcPts val="0"/>
              </a:spcBef>
              <a:spcAft>
                <a:spcPts val="0"/>
              </a:spcAft>
              <a:buSzPts val="1200"/>
              <a:buNone/>
              <a:defRPr>
                <a:solidFill>
                  <a:schemeClr val="dk2"/>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136" name="Google Shape;136;p33"/>
          <p:cNvSpPr txBox="1">
            <a:spLocks noGrp="1"/>
          </p:cNvSpPr>
          <p:nvPr>
            <p:ph type="body" idx="1"/>
          </p:nvPr>
        </p:nvSpPr>
        <p:spPr>
          <a:xfrm>
            <a:off x="516750" y="2103035"/>
            <a:ext cx="9948672" cy="3718925"/>
          </a:xfrm>
          <a:prstGeom prst="rect">
            <a:avLst/>
          </a:prstGeom>
          <a:noFill/>
          <a:ln>
            <a:noFill/>
          </a:ln>
        </p:spPr>
        <p:txBody>
          <a:bodyPr spcFirstLastPara="1" wrap="square" lIns="76200" tIns="38075" rIns="76200" bIns="38075" anchor="t" anchorCtr="0"/>
          <a:lstStyle>
            <a:lvl1pPr marL="548627" lvl="0" indent="-274313" algn="l">
              <a:lnSpc>
                <a:spcPct val="90000"/>
              </a:lnSpc>
              <a:spcBef>
                <a:spcPts val="960"/>
              </a:spcBef>
              <a:spcAft>
                <a:spcPts val="0"/>
              </a:spcAft>
              <a:buClr>
                <a:schemeClr val="dk1"/>
              </a:buClr>
              <a:buSzPts val="1500"/>
              <a:buFont typeface="Trebuchet MS"/>
              <a:buNone/>
              <a:defRPr sz="1800">
                <a:solidFill>
                  <a:schemeClr val="dk2"/>
                </a:solidFill>
              </a:defRPr>
            </a:lvl1pPr>
            <a:lvl2pPr marL="1097253" lvl="1" indent="-274313" algn="l">
              <a:lnSpc>
                <a:spcPct val="90000"/>
              </a:lnSpc>
              <a:spcBef>
                <a:spcPts val="960"/>
              </a:spcBef>
              <a:spcAft>
                <a:spcPts val="0"/>
              </a:spcAft>
              <a:buClr>
                <a:schemeClr val="dk1"/>
              </a:buClr>
              <a:buSzPts val="1300"/>
              <a:buFont typeface="Trebuchet MS"/>
              <a:buNone/>
              <a:defRPr sz="1560">
                <a:solidFill>
                  <a:schemeClr val="dk2"/>
                </a:solidFill>
              </a:defRPr>
            </a:lvl2pPr>
            <a:lvl3pPr marL="1645879" lvl="2" indent="-274313" algn="l">
              <a:lnSpc>
                <a:spcPct val="90000"/>
              </a:lnSpc>
              <a:spcBef>
                <a:spcPts val="960"/>
              </a:spcBef>
              <a:spcAft>
                <a:spcPts val="0"/>
              </a:spcAft>
              <a:buClr>
                <a:schemeClr val="dk1"/>
              </a:buClr>
              <a:buSzPts val="1200"/>
              <a:buFont typeface="Trebuchet MS"/>
              <a:buNone/>
              <a:defRPr sz="1440">
                <a:solidFill>
                  <a:schemeClr val="dk2"/>
                </a:solidFill>
              </a:defRPr>
            </a:lvl3pPr>
            <a:lvl4pPr marL="2194505" lvl="3" indent="-388610" algn="l">
              <a:spcBef>
                <a:spcPts val="960"/>
              </a:spcBef>
              <a:spcAft>
                <a:spcPts val="0"/>
              </a:spcAft>
              <a:buClr>
                <a:schemeClr val="dk1"/>
              </a:buClr>
              <a:buSzPts val="1500"/>
              <a:buFont typeface="Noto Sans Symbols"/>
              <a:buChar char="▪"/>
              <a:defRPr sz="1800">
                <a:solidFill>
                  <a:schemeClr val="lt1"/>
                </a:solidFill>
              </a:defRPr>
            </a:lvl4pPr>
            <a:lvl5pPr marL="2743132" lvl="4" indent="-403850" algn="l">
              <a:spcBef>
                <a:spcPts val="360"/>
              </a:spcBef>
              <a:spcAft>
                <a:spcPts val="0"/>
              </a:spcAft>
              <a:buClr>
                <a:schemeClr val="dk1"/>
              </a:buClr>
              <a:buSzPts val="1700"/>
              <a:buFont typeface="Noto Sans Symbols"/>
              <a:buChar char="▪"/>
              <a:defRPr>
                <a:solidFill>
                  <a:schemeClr val="lt1"/>
                </a:solidFill>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
        <p:nvSpPr>
          <p:cNvPr id="137" name="Google Shape;137;p33"/>
          <p:cNvSpPr txBox="1">
            <a:spLocks noGrp="1"/>
          </p:cNvSpPr>
          <p:nvPr>
            <p:ph type="body" idx="2"/>
          </p:nvPr>
        </p:nvSpPr>
        <p:spPr>
          <a:xfrm>
            <a:off x="498348" y="1259533"/>
            <a:ext cx="9976104" cy="525463"/>
          </a:xfrm>
          <a:prstGeom prst="rect">
            <a:avLst/>
          </a:prstGeom>
          <a:noFill/>
          <a:ln>
            <a:noFill/>
          </a:ln>
        </p:spPr>
        <p:txBody>
          <a:bodyPr spcFirstLastPara="1" wrap="square" lIns="76200" tIns="38075" rIns="76200" bIns="38075" anchor="t" anchorCtr="0"/>
          <a:lstStyle>
            <a:lvl1pPr marL="548627" lvl="0" indent="-274313" algn="ctr">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53" lvl="1"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879" lvl="2"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05" lvl="3" indent="-274313" algn="ctr">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132" lvl="4" indent="-274313" algn="ctr">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171992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98348" y="6612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tx1"/>
                </a:solidFill>
              </a:defRPr>
            </a:lvl1pPr>
            <a:lvl2pPr marL="571495" indent="0">
              <a:buClr>
                <a:schemeClr val="bg2"/>
              </a:buClr>
              <a:buSzPct val="100000"/>
              <a:buFontTx/>
              <a:buNone/>
              <a:defRPr sz="1800">
                <a:solidFill>
                  <a:schemeClr val="tx1"/>
                </a:solidFill>
              </a:defRPr>
            </a:lvl2pPr>
            <a:lvl3pPr marL="1089014" indent="0">
              <a:buClr>
                <a:schemeClr val="bg2"/>
              </a:buClr>
              <a:buSzPct val="100000"/>
              <a:buFontTx/>
              <a:buNone/>
              <a:defRPr sz="1800">
                <a:solidFill>
                  <a:schemeClr val="tx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9014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ide Content">
    <p:spTree>
      <p:nvGrpSpPr>
        <p:cNvPr id="1" name=""/>
        <p:cNvGrpSpPr/>
        <p:nvPr/>
      </p:nvGrpSpPr>
      <p:grpSpPr>
        <a:xfrm>
          <a:off x="0" y="0"/>
          <a:ext cx="0" cy="0"/>
          <a:chOff x="0" y="0"/>
          <a:chExt cx="0" cy="0"/>
        </a:xfrm>
      </p:grpSpPr>
      <p:sp>
        <p:nvSpPr>
          <p:cNvPr id="2" name="Title 1"/>
          <p:cNvSpPr>
            <a:spLocks noGrp="1"/>
          </p:cNvSpPr>
          <p:nvPr>
            <p:ph type="title"/>
          </p:nvPr>
        </p:nvSpPr>
        <p:spPr>
          <a:xfrm>
            <a:off x="741826" y="2490895"/>
            <a:ext cx="3709237" cy="773741"/>
          </a:xfrm>
          <a:prstGeom prst="rect">
            <a:avLst/>
          </a:prstGeom>
        </p:spPr>
        <p:txBody>
          <a:bodyPr anchor="b"/>
          <a:lstStyle>
            <a:lvl1pPr algn="l">
              <a:defRPr sz="246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41826" y="3414250"/>
            <a:ext cx="3709237" cy="1691640"/>
          </a:xfrm>
          <a:prstGeom prst="rect">
            <a:avLst/>
          </a:prstGeom>
        </p:spPr>
        <p:txBody>
          <a:bodyPr/>
          <a:lstStyle>
            <a:lvl1pPr marL="0" indent="0">
              <a:lnSpc>
                <a:spcPct val="90000"/>
              </a:lnSpc>
              <a:spcBef>
                <a:spcPts val="120"/>
              </a:spcBef>
              <a:spcAft>
                <a:spcPts val="120"/>
              </a:spcAft>
              <a:buSzPct val="100000"/>
              <a:buFontTx/>
              <a:buNone/>
              <a:defRPr sz="1140">
                <a:solidFill>
                  <a:schemeClr val="bg2">
                    <a:lumMod val="75000"/>
                  </a:schemeClr>
                </a:solidFill>
              </a:defRPr>
            </a:lvl1pPr>
            <a:lvl2pPr marL="285571" indent="0">
              <a:spcAft>
                <a:spcPts val="180"/>
              </a:spcAft>
              <a:buSzPct val="100000"/>
              <a:buFontTx/>
              <a:buNone/>
              <a:defRPr>
                <a:solidFill>
                  <a:schemeClr val="bg2">
                    <a:lumMod val="50000"/>
                  </a:schemeClr>
                </a:solidFill>
              </a:defRPr>
            </a:lvl2pPr>
            <a:lvl3pPr marL="685371" indent="-141195">
              <a:buSzPct val="100000"/>
              <a:buFontTx/>
              <a:buBlip>
                <a:blip r:embed="rId2"/>
              </a:buBlip>
              <a:defRPr sz="900">
                <a:solidFill>
                  <a:schemeClr val="tx1"/>
                </a:solidFill>
              </a:defRPr>
            </a:lvl3pPr>
            <a:lvl4pPr marL="886853" indent="-114229">
              <a:buFontTx/>
              <a:buBlip>
                <a:blip r:embed="rId2"/>
              </a:buBlip>
              <a:defRPr>
                <a:solidFill>
                  <a:schemeClr val="tx1"/>
                </a:solidFill>
              </a:defRPr>
            </a:lvl4pPr>
            <a:lvl5pPr marL="1058197" indent="-114229">
              <a:buFontTx/>
              <a:buBlip>
                <a:blip r:embed="rId2"/>
              </a:buBlip>
              <a:defRPr>
                <a:solidFill>
                  <a:schemeClr val="tx1"/>
                </a:solidFill>
              </a:defRPr>
            </a:lvl5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2144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7"/>
        <p:cNvGrpSpPr/>
        <p:nvPr/>
      </p:nvGrpSpPr>
      <p:grpSpPr>
        <a:xfrm>
          <a:off x="0" y="0"/>
          <a:ext cx="0" cy="0"/>
          <a:chOff x="0" y="0"/>
          <a:chExt cx="0" cy="0"/>
        </a:xfrm>
      </p:grpSpPr>
      <p:sp>
        <p:nvSpPr>
          <p:cNvPr id="28" name="Google Shape;28;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4"/>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8815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27220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4661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2258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244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457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F255A0F7-D7A3-4874-8020-4251CD73AD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F27B3777-ECE2-4CD9-8EB9-D027E7F3E122}"/>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5008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7273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26848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85021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80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386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9664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3" name="Rectangle 2"/>
          <p:cNvSpPr/>
          <p:nvPr userDrawn="1"/>
        </p:nvSpPr>
        <p:spPr>
          <a:xfrm>
            <a:off x="359168" y="328562"/>
            <a:ext cx="66028" cy="576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Placeholder 1"/>
          <p:cNvSpPr>
            <a:spLocks noGrp="1"/>
          </p:cNvSpPr>
          <p:nvPr>
            <p:ph type="title" hasCustomPrompt="1"/>
          </p:nvPr>
        </p:nvSpPr>
        <p:spPr>
          <a:xfrm>
            <a:off x="548640" y="349175"/>
            <a:ext cx="10092424" cy="555941"/>
          </a:xfrm>
          <a:prstGeom prst="rect">
            <a:avLst/>
          </a:prstGeom>
        </p:spPr>
        <p:txBody>
          <a:bodyPr vert="horz" lIns="0" tIns="118872" rIns="0" bIns="121926" rtlCol="0" anchor="t">
            <a:normAutofit/>
          </a:bodyPr>
          <a:lstStyle>
            <a:lvl1pPr>
              <a:defRPr>
                <a:solidFill>
                  <a:schemeClr val="accent4"/>
                </a:solidFill>
              </a:defRPr>
            </a:lvl1pPr>
          </a:lstStyle>
          <a:p>
            <a:r>
              <a:rPr lang="en-US" dirty="0"/>
              <a:t>CLICK TO EDIT MASTER TITLE STYLE</a:t>
            </a:r>
          </a:p>
        </p:txBody>
      </p:sp>
      <p:sp>
        <p:nvSpPr>
          <p:cNvPr id="7" name="Oval 6"/>
          <p:cNvSpPr>
            <a:spLocks noChangeAspect="1"/>
          </p:cNvSpPr>
          <p:nvPr userDrawn="1"/>
        </p:nvSpPr>
        <p:spPr>
          <a:xfrm>
            <a:off x="10384749" y="5593690"/>
            <a:ext cx="269074" cy="26903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856" tIns="27428" rIns="54856" bIns="27428" numCol="1" spcCol="0" rtlCol="0" fromWordArt="0" anchor="ctr" anchorCtr="0" forceAA="0" compatLnSpc="1">
            <a:prstTxWarp prst="textNoShape">
              <a:avLst/>
            </a:prstTxWarp>
            <a:noAutofit/>
          </a:bodyPr>
          <a:lstStyle/>
          <a:p>
            <a:pPr algn="ctr"/>
            <a:r>
              <a:rPr lang="en-US" dirty="0"/>
              <a:t> </a:t>
            </a:r>
          </a:p>
        </p:txBody>
      </p:sp>
      <p:cxnSp>
        <p:nvCxnSpPr>
          <p:cNvPr id="8" name="Straight Connector 7"/>
          <p:cNvCxnSpPr/>
          <p:nvPr userDrawn="1"/>
        </p:nvCxnSpPr>
        <p:spPr>
          <a:xfrm>
            <a:off x="1950720" y="5728207"/>
            <a:ext cx="8192740" cy="19702"/>
          </a:xfrm>
          <a:prstGeom prst="line">
            <a:avLst/>
          </a:prstGeom>
          <a:ln w="6350"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5"/>
          <p:cNvSpPr>
            <a:spLocks noGrp="1"/>
          </p:cNvSpPr>
          <p:nvPr>
            <p:ph type="sldNum" sz="quarter" idx="4"/>
          </p:nvPr>
        </p:nvSpPr>
        <p:spPr>
          <a:xfrm>
            <a:off x="10245676" y="5497240"/>
            <a:ext cx="557493" cy="438083"/>
          </a:xfrm>
          <a:prstGeom prst="rect">
            <a:avLst/>
          </a:prstGeom>
        </p:spPr>
        <p:txBody>
          <a:bodyPr vert="horz" lIns="243852" tIns="121926" rIns="243852" bIns="121926" rtlCol="0" anchor="ctr"/>
          <a:lstStyle>
            <a:lvl1pPr algn="ctr">
              <a:defRPr sz="1200" b="1">
                <a:solidFill>
                  <a:schemeClr val="bg1"/>
                </a:solidFill>
                <a:latin typeface="+mn-lt"/>
                <a:cs typeface="Roboto Regular"/>
              </a:defRPr>
            </a:lvl1pPr>
          </a:lstStyle>
          <a:p>
            <a:fld id="{010B77E7-8D76-A248-9E9F-68FC055C9F4B}" type="slidenum">
              <a:rPr lang="en-US" smtClean="0"/>
              <a:pPr/>
              <a:t>‹#›</a:t>
            </a:fld>
            <a:endParaRPr lang="en-US"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1736" y="5593690"/>
            <a:ext cx="1209682" cy="229804"/>
          </a:xfrm>
          <a:prstGeom prst="rect">
            <a:avLst/>
          </a:prstGeom>
        </p:spPr>
      </p:pic>
    </p:spTree>
    <p:extLst>
      <p:ext uri="{BB962C8B-B14F-4D97-AF65-F5344CB8AC3E}">
        <p14:creationId xmlns:p14="http://schemas.microsoft.com/office/powerpoint/2010/main" val="31121612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1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pic>
        <p:nvPicPr>
          <p:cNvPr id="4" name="Picture 3">
            <a:extLst>
              <a:ext uri="{FF2B5EF4-FFF2-40B4-BE49-F238E27FC236}">
                <a16:creationId xmlns:a16="http://schemas.microsoft.com/office/drawing/2014/main" id="{D9866997-1EDA-446A-BBAF-484F354260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238F2B1-9E31-47F8-8439-42D7561F87E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0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D5D701AE-AF55-4412-8601-822B5E1BA931}"/>
              </a:ext>
            </a:extLst>
          </p:cNvPr>
          <p:cNvSpPr>
            <a:spLocks noGrp="1"/>
          </p:cNvSpPr>
          <p:nvPr>
            <p:ph type="sldNum" sz="quarter" idx="11"/>
          </p:nvPr>
        </p:nvSpPr>
        <p:spPr/>
        <p:txBody>
          <a:bodyPr/>
          <a:lstStyle/>
          <a:p>
            <a:fld id="{D1EEACBE-03EC-4E7A-962F-F75CCA5C4C08}" type="slidenum">
              <a:rPr lang="en-US" smtClean="0"/>
              <a:t>‹#›</a:t>
            </a:fld>
            <a:endParaRPr lang="en-US"/>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image" Target="../media/image16.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heme" Target="../theme/theme4.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2" name="Slide Number Placeholder 1">
            <a:extLst>
              <a:ext uri="{FF2B5EF4-FFF2-40B4-BE49-F238E27FC236}">
                <a16:creationId xmlns:a16="http://schemas.microsoft.com/office/drawing/2014/main" id="{CC96599F-6C22-4B8E-92B7-1D5AAA88574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
        <p:nvSpPr>
          <p:cNvPr id="3" name="Footer Placeholder 2">
            <a:extLst>
              <a:ext uri="{FF2B5EF4-FFF2-40B4-BE49-F238E27FC236}">
                <a16:creationId xmlns:a16="http://schemas.microsoft.com/office/drawing/2014/main" id="{ED786F46-DDFB-47A5-ABE4-5424C4B1A2C2}"/>
              </a:ext>
            </a:extLst>
          </p:cNvPr>
          <p:cNvSpPr>
            <a:spLocks noGrp="1"/>
          </p:cNvSpPr>
          <p:nvPr>
            <p:ph type="ftr" sz="quarter" idx="3"/>
          </p:nvPr>
        </p:nvSpPr>
        <p:spPr>
          <a:xfrm>
            <a:off x="3635375" y="5721350"/>
            <a:ext cx="3702050" cy="3286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3982" r:id="rId14"/>
    <p:sldLayoutId id="214748399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24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4"/>
          <p:cNvSpPr txBox="1">
            <a:spLocks noGrp="1"/>
          </p:cNvSpPr>
          <p:nvPr>
            <p:ph type="title"/>
          </p:nvPr>
        </p:nvSpPr>
        <p:spPr>
          <a:xfrm>
            <a:off x="499743" y="7297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34"/>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34"/>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34"/>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1942592907"/>
      </p:ext>
    </p:extLst>
  </p:cSld>
  <p:clrMap bg1="lt1" tx1="dk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pic>
        <p:nvPicPr>
          <p:cNvPr id="11" name="Picture 10">
            <a:extLst>
              <a:ext uri="{FF2B5EF4-FFF2-40B4-BE49-F238E27FC236}">
                <a16:creationId xmlns:a16="http://schemas.microsoft.com/office/drawing/2014/main" id="{C289ED2A-128B-41FE-AED0-09DCBB69D60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290482" y="5887395"/>
            <a:ext cx="475891" cy="88065"/>
          </a:xfrm>
          <a:prstGeom prst="rect">
            <a:avLst/>
          </a:prstGeom>
        </p:spPr>
      </p:pic>
    </p:spTree>
    <p:extLst>
      <p:ext uri="{BB962C8B-B14F-4D97-AF65-F5344CB8AC3E}">
        <p14:creationId xmlns:p14="http://schemas.microsoft.com/office/powerpoint/2010/main" val="1102888937"/>
      </p:ext>
    </p:extLst>
  </p:cSld>
  <p:clrMap bg1="dk2" tx1="lt1" bg2="dk1"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9" r:id="rId17"/>
    <p:sldLayoutId id="2147484030" r:id="rId18"/>
    <p:sldLayoutId id="2147484031" r:id="rId19"/>
    <p:sldLayoutId id="2147484032" r:id="rId20"/>
    <p:sldLayoutId id="214748403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2"/>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2"/>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2"/>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1259262"/>
      </p:ext>
    </p:extLst>
  </p:cSld>
  <p:clrMap bg1="dk2" tx1="lt1" bg2="dk1"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hyperlink" Target="https://ti.arc.nasa.gov/tech/dash/groups/pcoe/prognostic-data-repository/"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503432" y="1514200"/>
            <a:ext cx="10185903" cy="982855"/>
          </a:xfrm>
        </p:spPr>
        <p:txBody>
          <a:bodyPr/>
          <a:lstStyle/>
          <a:p>
            <a:r>
              <a:rPr lang="en-US" sz="4000" cap="none" dirty="0">
                <a:solidFill>
                  <a:srgbClr val="3B5C00"/>
                </a:solidFill>
                <a:latin typeface="Arial" panose="020B0604020202020204" pitchFamily="34" charset="0"/>
                <a:ea typeface="Trebuchet MS"/>
                <a:cs typeface="Arial" panose="020B0604020202020204" pitchFamily="34" charset="0"/>
                <a:sym typeface="Trebuchet MS"/>
              </a:rPr>
              <a:t>Applications of AI to Predictive Maintenance</a:t>
            </a:r>
            <a:endParaRPr lang="en-US" sz="4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C64205-6820-4BC2-BCAF-296ED4710141}"/>
              </a:ext>
            </a:extLst>
          </p:cNvPr>
          <p:cNvSpPr>
            <a:spLocks noGrp="1"/>
          </p:cNvSpPr>
          <p:nvPr>
            <p:ph type="title"/>
          </p:nvPr>
        </p:nvSpPr>
        <p:spPr>
          <a:xfrm>
            <a:off x="416151" y="589637"/>
            <a:ext cx="10140497" cy="590931"/>
          </a:xfrm>
        </p:spPr>
        <p:txBody>
          <a:bodyPr/>
          <a:lstStyle/>
          <a:p>
            <a:r>
              <a:rPr lang="en-US" dirty="0"/>
              <a:t>Oil field Predictive Maintenance</a:t>
            </a:r>
          </a:p>
        </p:txBody>
      </p:sp>
      <p:sp>
        <p:nvSpPr>
          <p:cNvPr id="7" name="Content Placeholder 6">
            <a:extLst>
              <a:ext uri="{FF2B5EF4-FFF2-40B4-BE49-F238E27FC236}">
                <a16:creationId xmlns:a16="http://schemas.microsoft.com/office/drawing/2014/main" id="{A6467881-2E19-49DA-9280-D06C445A282F}"/>
              </a:ext>
            </a:extLst>
          </p:cNvPr>
          <p:cNvSpPr>
            <a:spLocks noGrp="1"/>
          </p:cNvSpPr>
          <p:nvPr>
            <p:ph sz="half" idx="2"/>
          </p:nvPr>
        </p:nvSpPr>
        <p:spPr>
          <a:xfrm>
            <a:off x="5160397" y="2056794"/>
            <a:ext cx="5610384" cy="3912772"/>
          </a:xfrm>
        </p:spPr>
        <p:txBody>
          <a:bodyPr/>
          <a:lstStyle/>
          <a:p>
            <a:pPr>
              <a:spcBef>
                <a:spcPts val="600"/>
              </a:spcBef>
              <a:spcAft>
                <a:spcPts val="600"/>
              </a:spcAft>
            </a:pPr>
            <a:r>
              <a:rPr lang="en-US" sz="2000" dirty="0"/>
              <a:t>60K Oil Wells WW equipped with Electric Submersible Pumps (ESP) </a:t>
            </a:r>
          </a:p>
          <a:p>
            <a:pPr>
              <a:spcBef>
                <a:spcPts val="300"/>
              </a:spcBef>
              <a:spcAft>
                <a:spcPts val="300"/>
              </a:spcAft>
            </a:pPr>
            <a:r>
              <a:rPr lang="en-US" sz="2000" dirty="0"/>
              <a:t>Average Non Producing Time (NPT) due to ESP Failure costs &gt; $150K per day per well</a:t>
            </a:r>
          </a:p>
          <a:p>
            <a:pPr lvl="1">
              <a:spcBef>
                <a:spcPts val="300"/>
              </a:spcBef>
              <a:spcAft>
                <a:spcPts val="300"/>
              </a:spcAft>
            </a:pPr>
            <a:r>
              <a:rPr lang="en-US" sz="1600" dirty="0"/>
              <a:t>ML techniques used historically (Rule based, Fuzzy logic, traditional ML), but they don’t scale </a:t>
            </a:r>
          </a:p>
          <a:p>
            <a:pPr lvl="1">
              <a:spcBef>
                <a:spcPts val="300"/>
              </a:spcBef>
              <a:spcAft>
                <a:spcPts val="300"/>
              </a:spcAft>
            </a:pPr>
            <a:r>
              <a:rPr lang="en-US" sz="1600" dirty="0"/>
              <a:t>&gt;50% False Alarms + detect failures too late </a:t>
            </a:r>
          </a:p>
          <a:p>
            <a:pPr>
              <a:spcBef>
                <a:spcPts val="600"/>
              </a:spcBef>
              <a:spcAft>
                <a:spcPts val="600"/>
              </a:spcAft>
            </a:pPr>
            <a:r>
              <a:rPr lang="en-US" sz="2000" dirty="0">
                <a:solidFill>
                  <a:schemeClr val="tx2"/>
                </a:solidFill>
              </a:rPr>
              <a:t>Deep Learning: 93% detection accuracy with 2 months lead time at 5% False Alarm</a:t>
            </a:r>
          </a:p>
          <a:p>
            <a:pPr>
              <a:spcBef>
                <a:spcPts val="600"/>
              </a:spcBef>
              <a:spcAft>
                <a:spcPts val="600"/>
              </a:spcAft>
            </a:pPr>
            <a:r>
              <a:rPr lang="en-US" sz="2000" dirty="0">
                <a:solidFill>
                  <a:schemeClr val="tx2"/>
                </a:solidFill>
              </a:rPr>
              <a:t>At 10% False Positive, DL-based Anomaly Detection yields $300K per well of lost productivity annually</a:t>
            </a:r>
          </a:p>
          <a:p>
            <a:pPr>
              <a:spcBef>
                <a:spcPts val="600"/>
              </a:spcBef>
              <a:spcAft>
                <a:spcPts val="600"/>
              </a:spcAft>
            </a:pPr>
            <a:endParaRPr lang="en-US" dirty="0">
              <a:solidFill>
                <a:srgbClr val="76B900"/>
              </a:solidFill>
            </a:endParaRPr>
          </a:p>
        </p:txBody>
      </p:sp>
      <p:sp>
        <p:nvSpPr>
          <p:cNvPr id="8" name="Text Placeholder 7">
            <a:extLst>
              <a:ext uri="{FF2B5EF4-FFF2-40B4-BE49-F238E27FC236}">
                <a16:creationId xmlns:a16="http://schemas.microsoft.com/office/drawing/2014/main" id="{BDD81734-B26C-4725-A53A-94EC883459D8}"/>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EA83409B-E75C-42C4-A359-FA32A32E94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7422" y="1892410"/>
            <a:ext cx="4094132" cy="4008660"/>
          </a:xfrm>
          <a:prstGeom prst="rect">
            <a:avLst/>
          </a:prstGeom>
        </p:spPr>
      </p:pic>
    </p:spTree>
    <p:extLst>
      <p:ext uri="{BB962C8B-B14F-4D97-AF65-F5344CB8AC3E}">
        <p14:creationId xmlns:p14="http://schemas.microsoft.com/office/powerpoint/2010/main" val="217711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1" descr="Image result for commercial turbofan engine c-maps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61330" y="-35146"/>
            <a:ext cx="8538625" cy="6186764"/>
          </a:xfrm>
          <a:prstGeom prst="rect">
            <a:avLst/>
          </a:prstGeom>
          <a:noFill/>
          <a:ln>
            <a:noFill/>
          </a:ln>
        </p:spPr>
      </p:pic>
      <p:sp>
        <p:nvSpPr>
          <p:cNvPr id="663" name="Google Shape;663;p21"/>
          <p:cNvSpPr/>
          <p:nvPr/>
        </p:nvSpPr>
        <p:spPr>
          <a:xfrm>
            <a:off x="-10885" y="-11390"/>
            <a:ext cx="5344885" cy="6186765"/>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FEFEFE">
              <a:alpha val="63921"/>
            </a:srgbClr>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664" name="Google Shape;664;p21"/>
          <p:cNvSpPr/>
          <p:nvPr/>
        </p:nvSpPr>
        <p:spPr>
          <a:xfrm>
            <a:off x="0" y="-11390"/>
            <a:ext cx="5334000" cy="6189940"/>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000000"/>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665" name="Google Shape;665;p21"/>
          <p:cNvSpPr txBox="1"/>
          <p:nvPr/>
        </p:nvSpPr>
        <p:spPr>
          <a:xfrm>
            <a:off x="526226" y="410755"/>
            <a:ext cx="3870209" cy="867869"/>
          </a:xfrm>
          <a:prstGeom prst="rect">
            <a:avLst/>
          </a:prstGeom>
          <a:noFill/>
          <a:ln>
            <a:noFill/>
          </a:ln>
        </p:spPr>
        <p:txBody>
          <a:bodyPr spcFirstLastPara="1" wrap="square" lIns="91375" tIns="45675" rIns="91375" bIns="45675" anchor="b" anchorCtr="0">
            <a:spAutoFit/>
          </a:bodyPr>
          <a:lstStyle/>
          <a:p>
            <a:pPr marL="9525" marR="0" lvl="0" indent="-9525"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REMAINING USEFUL LIFE PREDICTION</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p:txBody>
      </p:sp>
      <p:sp>
        <p:nvSpPr>
          <p:cNvPr id="666" name="Google Shape;666;p21"/>
          <p:cNvSpPr/>
          <p:nvPr/>
        </p:nvSpPr>
        <p:spPr>
          <a:xfrm>
            <a:off x="396503" y="1338838"/>
            <a:ext cx="3102112"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Reliably predicting the remaining life of mechanical equipment avoids unscheduled maintenance and extends equipment utility.</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The health of an engine fleet can be modeled using data from 21 engine sensors (temperature, pressure, rpm, etc.).  </a:t>
            </a:r>
            <a:endParaRPr kumimoji="0"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B3B3B3"/>
              </a:solidFill>
              <a:effectLst/>
              <a:uLnTx/>
              <a:uFillTx/>
              <a:latin typeface="Trebuchet MS"/>
              <a:ea typeface="MS PGothic" pitchFamily="34" charset="-128"/>
              <a:cs typeface="Arial"/>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State of the art deep learning models are proving capable of predicting the remaining useful life with </a:t>
            </a:r>
            <a:br>
              <a:rPr kumimoji="0" lang="en-US" sz="12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35-49% better accuracy than </a:t>
            </a:r>
            <a:b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traditional methods.</a:t>
            </a:r>
            <a:endParaRPr kumimoji="0"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endParaRPr>
          </a:p>
        </p:txBody>
      </p:sp>
      <p:pic>
        <p:nvPicPr>
          <p:cNvPr id="667" name="Google Shape;667;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6226" y="5310746"/>
            <a:ext cx="983382" cy="212102"/>
          </a:xfrm>
          <a:prstGeom prst="rect">
            <a:avLst/>
          </a:prstGeom>
          <a:noFill/>
          <a:ln>
            <a:noFill/>
          </a:ln>
        </p:spPr>
      </p:pic>
      <p:pic>
        <p:nvPicPr>
          <p:cNvPr id="668" name="Google Shape;668;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699072" y="3591697"/>
            <a:ext cx="2877225" cy="1931151"/>
          </a:xfrm>
          <a:prstGeom prst="rect">
            <a:avLst/>
          </a:prstGeom>
          <a:noFill/>
          <a:ln w="19050" cap="flat" cmpd="sng">
            <a:solidFill>
              <a:srgbClr val="A6A6A6"/>
            </a:solidFill>
            <a:prstDash val="solid"/>
            <a:round/>
            <a:headEnd type="none" w="sm" len="sm"/>
            <a:tailEnd type="none" w="sm" len="sm"/>
          </a:ln>
        </p:spPr>
      </p:pic>
      <p:sp>
        <p:nvSpPr>
          <p:cNvPr id="669" name="Google Shape;669;p21"/>
          <p:cNvSpPr txBox="1"/>
          <p:nvPr/>
        </p:nvSpPr>
        <p:spPr>
          <a:xfrm>
            <a:off x="2461330" y="5920826"/>
            <a:ext cx="9711559" cy="230792"/>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E6E6E"/>
                </a:solidFill>
                <a:effectLst/>
                <a:uLnTx/>
                <a:uFillTx/>
                <a:latin typeface="Trebuchet MS"/>
                <a:ea typeface="Trebuchet MS"/>
                <a:cs typeface="Trebuchet MS"/>
                <a:sym typeface="Trebuchet MS"/>
              </a:rPr>
              <a:t>NASA engine dataset: Turbofan Engine Degradation Simulation Data Set </a:t>
            </a:r>
            <a:r>
              <a:rPr kumimoji="0" lang="en-US" sz="1000" b="0" i="0" u="sng" strike="noStrike" kern="0" cap="none" spc="0" normalizeH="0" baseline="0" noProof="0" dirty="0">
                <a:ln>
                  <a:noFill/>
                </a:ln>
                <a:solidFill>
                  <a:srgbClr val="FFFFFF"/>
                </a:solidFill>
                <a:effectLst/>
                <a:uLnTx/>
                <a:uFillTx/>
                <a:latin typeface="Arial"/>
                <a:ea typeface="Arial"/>
                <a:cs typeface="Arial"/>
                <a:sym typeface="Arial"/>
                <a:hlinkClick r:id="rId6"/>
              </a:rPr>
              <a:t>https://ti.arc.nasa.gov/tech/dash/groups/pcoe/prognostic-data-repository/</a:t>
            </a:r>
            <a:endParaRPr kumimoji="0" sz="1000" b="0" i="0" u="none" strike="noStrike" kern="0" cap="none" spc="0" normalizeH="0" baseline="0" noProof="0" dirty="0">
              <a:ln>
                <a:noFill/>
              </a:ln>
              <a:solidFill>
                <a:srgbClr val="B3B3B3"/>
              </a:solidFill>
              <a:effectLst/>
              <a:uLnTx/>
              <a:uFillTx/>
              <a:latin typeface="Trebuchet MS"/>
              <a:ea typeface="Trebuchet MS"/>
              <a:cs typeface="Trebuchet MS"/>
              <a:sym typeface="Trebuchet MS"/>
            </a:endParaRPr>
          </a:p>
        </p:txBody>
      </p:sp>
      <p:pic>
        <p:nvPicPr>
          <p:cNvPr id="670" name="Google Shape;670;p21"/>
          <p:cNvPicPr preferRelativeResize="0">
            <a:picLocks noChangeAspect="1"/>
          </p:cNvPicPr>
          <p:nvPr/>
        </p:nvPicPr>
        <p:blipFill rotWithShape="1">
          <a:blip r:embed="rId7" cstate="email">
            <a:alphaModFix/>
            <a:biLevel thresh="75000"/>
            <a:extLst>
              <a:ext uri="{BEBA8EAE-BF5A-486C-A8C5-ECC9F3942E4B}">
                <a14:imgProps xmlns:a14="http://schemas.microsoft.com/office/drawing/2010/main">
                  <a14:imgLayer r:embed="rId8">
                    <a14:imgEffect>
                      <a14:saturation sat="101000"/>
                    </a14:imgEffect>
                  </a14:imgLayer>
                </a14:imgProps>
              </a:ext>
              <a:ext uri="{28A0092B-C50C-407E-A947-70E740481C1C}">
                <a14:useLocalDpi xmlns:a14="http://schemas.microsoft.com/office/drawing/2010/main"/>
              </a:ext>
            </a:extLst>
          </a:blip>
          <a:srcRect/>
          <a:stretch/>
        </p:blipFill>
        <p:spPr>
          <a:xfrm>
            <a:off x="498133" y="4833362"/>
            <a:ext cx="1254251" cy="3840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DOES THIS WORKSHOP COVER?</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508653"/>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Data </a:t>
            </a:r>
            <a:r>
              <a:rPr lang="en-US" dirty="0">
                <a:solidFill>
                  <a:schemeClr val="bg1"/>
                </a:solidFill>
                <a:latin typeface="Arial" panose="020B0604020202020204" pitchFamily="34" charset="0"/>
                <a:ea typeface="Trebuchet MS"/>
                <a:cs typeface="Arial" panose="020B0604020202020204" pitchFamily="34" charset="0"/>
                <a:sym typeface="Trebuchet MS"/>
              </a:rPr>
              <a:t>collection, curation, augmentation, defining performance metric, training, inferencing, and iterating the whole pipeline to improve performance</a:t>
            </a: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Data curation covers processing </a:t>
            </a:r>
            <a:r>
              <a:rPr lang="en-US" dirty="0">
                <a:solidFill>
                  <a:schemeClr val="bg1"/>
                </a:solidFill>
                <a:latin typeface="Arial" panose="020B0604020202020204" pitchFamily="34" charset="0"/>
                <a:cs typeface="Arial" panose="020B0604020202020204" pitchFamily="34" charset="0"/>
              </a:rPr>
              <a:t>raw dataset into panda’s data-frame, </a:t>
            </a:r>
            <a:r>
              <a:rPr lang="en-US" dirty="0">
                <a:solidFill>
                  <a:schemeClr val="bg1"/>
                </a:solidFill>
                <a:latin typeface="Arial" panose="020B0604020202020204" pitchFamily="34" charset="0"/>
                <a:ea typeface="Trebuchet MS"/>
                <a:cs typeface="Arial" panose="020B0604020202020204" pitchFamily="34" charset="0"/>
                <a:sym typeface="Trebuchet MS"/>
              </a:rPr>
              <a:t>balancing heavily imbalanced dataset, data augmentation, and labeling introduction</a:t>
            </a: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Several Deep Learning model, e.g. : Autoencoders and LSTMS to tackle different aspect of data analysis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Directions on how to translate data into different categories of deep learning models. </a:t>
            </a:r>
            <a:r>
              <a:rPr lang="en-US">
                <a:solidFill>
                  <a:schemeClr val="bg1"/>
                </a:solidFill>
                <a:latin typeface="Arial" panose="020B0604020202020204" pitchFamily="34" charset="0"/>
                <a:cs typeface="Arial" panose="020B0604020202020204" pitchFamily="34" charset="0"/>
              </a:rPr>
              <a:t>Learn </a:t>
            </a:r>
            <a:r>
              <a:rPr lang="en-US" dirty="0">
                <a:solidFill>
                  <a:schemeClr val="bg1"/>
                </a:solidFill>
                <a:latin typeface="Arial" panose="020B0604020202020204" pitchFamily="34" charset="0"/>
                <a:cs typeface="Arial" panose="020B0604020202020204" pitchFamily="34" charset="0"/>
              </a:rPr>
              <a:t>how turn data in a classification problem vs. how to approach it from the anomaly detection point of view</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How to use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to increase performance of your models</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12</a:t>
            </a:fld>
            <a:endParaRPr lang="en-US" dirty="0"/>
          </a:p>
        </p:txBody>
      </p:sp>
    </p:spTree>
    <p:extLst>
      <p:ext uri="{BB962C8B-B14F-4D97-AF65-F5344CB8AC3E}">
        <p14:creationId xmlns:p14="http://schemas.microsoft.com/office/powerpoint/2010/main" val="357177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dirty="0">
                <a:latin typeface="Arial" panose="020B0604020202020204" pitchFamily="34" charset="0"/>
                <a:cs typeface="Arial" panose="020B0604020202020204" pitchFamily="34" charset="0"/>
              </a:rPr>
              <a:t>workshop structure</a:t>
            </a:r>
          </a:p>
        </p:txBody>
      </p:sp>
      <p:grpSp>
        <p:nvGrpSpPr>
          <p:cNvPr id="5" name="Google Shape;502;p102">
            <a:extLst>
              <a:ext uri="{FF2B5EF4-FFF2-40B4-BE49-F238E27FC236}">
                <a16:creationId xmlns:a16="http://schemas.microsoft.com/office/drawing/2014/main" id="{FB8D74FA-6AE4-A747-8E6F-82A6471E154D}"/>
              </a:ext>
            </a:extLst>
          </p:cNvPr>
          <p:cNvGrpSpPr/>
          <p:nvPr/>
        </p:nvGrpSpPr>
        <p:grpSpPr>
          <a:xfrm>
            <a:off x="854010" y="1836246"/>
            <a:ext cx="4798142" cy="2077532"/>
            <a:chOff x="599768" y="1728678"/>
            <a:chExt cx="4798142" cy="1995948"/>
          </a:xfrm>
        </p:grpSpPr>
        <p:sp>
          <p:nvSpPr>
            <p:cNvPr id="6" name="Google Shape;503;p102">
              <a:extLst>
                <a:ext uri="{FF2B5EF4-FFF2-40B4-BE49-F238E27FC236}">
                  <a16:creationId xmlns:a16="http://schemas.microsoft.com/office/drawing/2014/main" id="{317E49DD-4E89-7C44-8BA5-B3A99317E310}"/>
                </a:ext>
              </a:extLst>
            </p:cNvPr>
            <p:cNvSpPr/>
            <p:nvPr/>
          </p:nvSpPr>
          <p:spPr>
            <a:xfrm>
              <a:off x="599768" y="1728678"/>
              <a:ext cx="4798142" cy="1995948"/>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7" name="Google Shape;504;p102">
              <a:extLst>
                <a:ext uri="{FF2B5EF4-FFF2-40B4-BE49-F238E27FC236}">
                  <a16:creationId xmlns:a16="http://schemas.microsoft.com/office/drawing/2014/main" id="{967A5E4B-6613-6641-8FB2-8DF486BCA216}"/>
                </a:ext>
              </a:extLst>
            </p:cNvPr>
            <p:cNvSpPr/>
            <p:nvPr/>
          </p:nvSpPr>
          <p:spPr>
            <a:xfrm>
              <a:off x="689515" y="1775807"/>
              <a:ext cx="4597167" cy="1887818"/>
            </a:xfrm>
            <a:prstGeom prst="rect">
              <a:avLst/>
            </a:prstGeom>
            <a:solidFill>
              <a:srgbClr val="92D050"/>
            </a:solid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Blackblaze</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Scope into short-term </a:t>
              </a:r>
              <a:r>
                <a:rPr lang="en-US" sz="1200" dirty="0">
                  <a:solidFill>
                    <a:srgbClr val="000000"/>
                  </a:solidFill>
                  <a:latin typeface="Arial" panose="020B0604020202020204" pitchFamily="34" charset="0"/>
                  <a:ea typeface="Trebuchet MS"/>
                  <a:cs typeface="Arial" panose="020B0604020202020204" pitchFamily="34" charset="0"/>
                  <a:sym typeface="Trebuchet MS"/>
                </a:rPr>
                <a:t>ML</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automation problem.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Format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DataFrame</a:t>
              </a:r>
              <a:r>
                <a:rPr lang="en-US" sz="1200" dirty="0" err="1">
                  <a:solidFill>
                    <a:srgbClr val="000000"/>
                  </a:solidFill>
                  <a:latin typeface="Arial" panose="020B0604020202020204" pitchFamily="34" charset="0"/>
                  <a:ea typeface="Trebuchet MS"/>
                  <a:cs typeface="Arial" panose="020B0604020202020204" pitchFamily="34" charset="0"/>
                  <a:sym typeface="Trebuchet MS"/>
                </a:rPr>
                <a:t>s</a:t>
              </a:r>
              <a:r>
                <a:rPr lang="en-US" sz="1200" dirty="0">
                  <a:solidFill>
                    <a:srgbClr val="000000"/>
                  </a:solidFill>
                  <a:latin typeface="Arial" panose="020B0604020202020204" pitchFamily="34" charset="0"/>
                  <a:ea typeface="Trebuchet MS"/>
                  <a:cs typeface="Arial" panose="020B0604020202020204" pitchFamily="34" charset="0"/>
                  <a:sym typeface="Trebuchet MS"/>
                </a:rPr>
                <a:t> and </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into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endParaRPr lang="en-US" sz="1200"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Examine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balance imbalanced data and measure relevant KPIs to assess the model.</a:t>
              </a:r>
              <a:endParaRPr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 name="Google Shape;505;p102">
            <a:extLst>
              <a:ext uri="{FF2B5EF4-FFF2-40B4-BE49-F238E27FC236}">
                <a16:creationId xmlns:a16="http://schemas.microsoft.com/office/drawing/2014/main" id="{A1B5C4B4-A5A3-4049-8571-CE4519402D20}"/>
              </a:ext>
            </a:extLst>
          </p:cNvPr>
          <p:cNvGrpSpPr/>
          <p:nvPr/>
        </p:nvGrpSpPr>
        <p:grpSpPr>
          <a:xfrm>
            <a:off x="854010" y="1031550"/>
            <a:ext cx="4798142" cy="762181"/>
            <a:chOff x="599768" y="1604864"/>
            <a:chExt cx="4798142" cy="1995950"/>
          </a:xfrm>
        </p:grpSpPr>
        <p:sp>
          <p:nvSpPr>
            <p:cNvPr id="9" name="Google Shape;506;p102">
              <a:extLst>
                <a:ext uri="{FF2B5EF4-FFF2-40B4-BE49-F238E27FC236}">
                  <a16:creationId xmlns:a16="http://schemas.microsoft.com/office/drawing/2014/main" id="{87BC40F4-8059-3749-8A7F-146FB6D5BBAC}"/>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0" name="Google Shape;507;p102">
              <a:extLst>
                <a:ext uri="{FF2B5EF4-FFF2-40B4-BE49-F238E27FC236}">
                  <a16:creationId xmlns:a16="http://schemas.microsoft.com/office/drawing/2014/main" id="{41E18C4A-0D08-4F47-A9FD-D6920CC49C9B}"/>
                </a:ext>
              </a:extLst>
            </p:cNvPr>
            <p:cNvSpPr/>
            <p:nvPr/>
          </p:nvSpPr>
          <p:spPr>
            <a:xfrm>
              <a:off x="898588" y="2432062"/>
              <a:ext cx="4388094" cy="1075088"/>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a:t>
              </a:r>
              <a:r>
                <a:rPr lang="en-US" sz="1400" dirty="0" err="1"/>
                <a:t>XGBoost</a:t>
              </a:r>
              <a:r>
                <a:rPr lang="en-US" sz="1400" dirty="0"/>
                <a:t> models with RAPIDS for Time Series</a:t>
              </a:r>
            </a:p>
          </p:txBody>
        </p:sp>
        <p:sp>
          <p:nvSpPr>
            <p:cNvPr id="11" name="Google Shape;508;p102">
              <a:extLst>
                <a:ext uri="{FF2B5EF4-FFF2-40B4-BE49-F238E27FC236}">
                  <a16:creationId xmlns:a16="http://schemas.microsoft.com/office/drawing/2014/main" id="{05D098B3-7A84-6B4C-82DF-CCFD94ABB74D}"/>
                </a:ext>
              </a:extLst>
            </p:cNvPr>
            <p:cNvSpPr/>
            <p:nvPr/>
          </p:nvSpPr>
          <p:spPr>
            <a:xfrm>
              <a:off x="898588" y="1931758"/>
              <a:ext cx="4236097" cy="648598"/>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1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12" name="Google Shape;509;p102">
            <a:extLst>
              <a:ext uri="{FF2B5EF4-FFF2-40B4-BE49-F238E27FC236}">
                <a16:creationId xmlns:a16="http://schemas.microsoft.com/office/drawing/2014/main" id="{EC7BA576-850B-CA40-931E-0118556A43A1}"/>
              </a:ext>
            </a:extLst>
          </p:cNvPr>
          <p:cNvGrpSpPr/>
          <p:nvPr/>
        </p:nvGrpSpPr>
        <p:grpSpPr>
          <a:xfrm>
            <a:off x="5838782" y="1832889"/>
            <a:ext cx="4798142" cy="2077531"/>
            <a:chOff x="599768" y="1728678"/>
            <a:chExt cx="4798142" cy="3257824"/>
          </a:xfrm>
        </p:grpSpPr>
        <p:sp>
          <p:nvSpPr>
            <p:cNvPr id="13" name="Google Shape;510;p102">
              <a:extLst>
                <a:ext uri="{FF2B5EF4-FFF2-40B4-BE49-F238E27FC236}">
                  <a16:creationId xmlns:a16="http://schemas.microsoft.com/office/drawing/2014/main" id="{46342162-45C8-2046-9ED6-21531D03CD7F}"/>
                </a:ext>
              </a:extLst>
            </p:cNvPr>
            <p:cNvSpPr/>
            <p:nvPr/>
          </p:nvSpPr>
          <p:spPr>
            <a:xfrm>
              <a:off x="599768" y="1728678"/>
              <a:ext cx="4798142" cy="3257824"/>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4" name="Google Shape;511;p102">
              <a:extLst>
                <a:ext uri="{FF2B5EF4-FFF2-40B4-BE49-F238E27FC236}">
                  <a16:creationId xmlns:a16="http://schemas.microsoft.com/office/drawing/2014/main" id="{83172A77-7716-1541-B169-49FF0529923F}"/>
                </a:ext>
              </a:extLst>
            </p:cNvPr>
            <p:cNvSpPr/>
            <p:nvPr/>
          </p:nvSpPr>
          <p:spPr>
            <a:xfrm>
              <a:off x="773476" y="1873588"/>
              <a:ext cx="4434825" cy="2940983"/>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the confusion matrix and adjust the threshold to different f-1 scores.</a:t>
              </a:r>
              <a:endParaRPr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p:txBody>
        </p:sp>
      </p:grpSp>
      <p:grpSp>
        <p:nvGrpSpPr>
          <p:cNvPr id="15" name="Google Shape;512;p102">
            <a:extLst>
              <a:ext uri="{FF2B5EF4-FFF2-40B4-BE49-F238E27FC236}">
                <a16:creationId xmlns:a16="http://schemas.microsoft.com/office/drawing/2014/main" id="{83E808F0-DEBA-7E43-B766-A6FDDF225A33}"/>
              </a:ext>
            </a:extLst>
          </p:cNvPr>
          <p:cNvGrpSpPr/>
          <p:nvPr/>
        </p:nvGrpSpPr>
        <p:grpSpPr>
          <a:xfrm>
            <a:off x="5838782" y="1034182"/>
            <a:ext cx="4798142" cy="762332"/>
            <a:chOff x="599768" y="1604469"/>
            <a:chExt cx="4798142" cy="1996345"/>
          </a:xfrm>
        </p:grpSpPr>
        <p:sp>
          <p:nvSpPr>
            <p:cNvPr id="16" name="Google Shape;513;p102">
              <a:extLst>
                <a:ext uri="{FF2B5EF4-FFF2-40B4-BE49-F238E27FC236}">
                  <a16:creationId xmlns:a16="http://schemas.microsoft.com/office/drawing/2014/main" id="{7E61B4E0-92A3-2A42-87DA-380085184CCB}"/>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7" name="Google Shape;514;p102">
              <a:extLst>
                <a:ext uri="{FF2B5EF4-FFF2-40B4-BE49-F238E27FC236}">
                  <a16:creationId xmlns:a16="http://schemas.microsoft.com/office/drawing/2014/main" id="{95B9B248-73A4-3B4F-986A-3E47C9081298}"/>
                </a:ext>
              </a:extLst>
            </p:cNvPr>
            <p:cNvSpPr/>
            <p:nvPr/>
          </p:nvSpPr>
          <p:spPr>
            <a:xfrm>
              <a:off x="904786" y="2436155"/>
              <a:ext cx="4364567" cy="1085989"/>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LSTM models using </a:t>
              </a:r>
              <a:r>
                <a:rPr lang="en-US" sz="1400" dirty="0" err="1"/>
                <a:t>Keras+Tensorflow</a:t>
              </a:r>
              <a:r>
                <a:rPr lang="en-US" sz="1400" dirty="0"/>
                <a:t> for Time Series</a:t>
              </a:r>
            </a:p>
          </p:txBody>
        </p:sp>
        <p:sp>
          <p:nvSpPr>
            <p:cNvPr id="18" name="Google Shape;515;p102">
              <a:extLst>
                <a:ext uri="{FF2B5EF4-FFF2-40B4-BE49-F238E27FC236}">
                  <a16:creationId xmlns:a16="http://schemas.microsoft.com/office/drawing/2014/main" id="{53267915-0FDD-1A43-B81A-5216F13FC3D3}"/>
                </a:ext>
              </a:extLst>
            </p:cNvPr>
            <p:cNvSpPr/>
            <p:nvPr/>
          </p:nvSpPr>
          <p:spPr>
            <a:xfrm>
              <a:off x="898589" y="1604469"/>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2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19" name="Google Shape;516;p102">
            <a:extLst>
              <a:ext uri="{FF2B5EF4-FFF2-40B4-BE49-F238E27FC236}">
                <a16:creationId xmlns:a16="http://schemas.microsoft.com/office/drawing/2014/main" id="{EE68830A-21FA-C444-8391-27AF6F59DBAA}"/>
              </a:ext>
            </a:extLst>
          </p:cNvPr>
          <p:cNvSpPr/>
          <p:nvPr/>
        </p:nvSpPr>
        <p:spPr>
          <a:xfrm rot="10800000">
            <a:off x="5165795" y="1831101"/>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0" name="Google Shape;517;p102">
            <a:extLst>
              <a:ext uri="{FF2B5EF4-FFF2-40B4-BE49-F238E27FC236}">
                <a16:creationId xmlns:a16="http://schemas.microsoft.com/office/drawing/2014/main" id="{E6A84B4C-BCBE-2B43-AEA5-3C7398821DED}"/>
              </a:ext>
            </a:extLst>
          </p:cNvPr>
          <p:cNvSpPr/>
          <p:nvPr/>
        </p:nvSpPr>
        <p:spPr>
          <a:xfrm rot="10800000">
            <a:off x="10089371" y="1825514"/>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nvGrpSpPr>
          <p:cNvPr id="21" name="Google Shape;518;p102">
            <a:extLst>
              <a:ext uri="{FF2B5EF4-FFF2-40B4-BE49-F238E27FC236}">
                <a16:creationId xmlns:a16="http://schemas.microsoft.com/office/drawing/2014/main" id="{9EAA652F-6347-0947-AD86-58238B5C796E}"/>
              </a:ext>
            </a:extLst>
          </p:cNvPr>
          <p:cNvGrpSpPr/>
          <p:nvPr/>
        </p:nvGrpSpPr>
        <p:grpSpPr>
          <a:xfrm>
            <a:off x="854010" y="4017386"/>
            <a:ext cx="9782914" cy="1701384"/>
            <a:chOff x="5883843" y="3625471"/>
            <a:chExt cx="4808882" cy="2236658"/>
          </a:xfrm>
        </p:grpSpPr>
        <p:grpSp>
          <p:nvGrpSpPr>
            <p:cNvPr id="22" name="Google Shape;519;p102">
              <a:extLst>
                <a:ext uri="{FF2B5EF4-FFF2-40B4-BE49-F238E27FC236}">
                  <a16:creationId xmlns:a16="http://schemas.microsoft.com/office/drawing/2014/main" id="{34CFA0BE-B8A4-9947-8399-E03E7B370F0B}"/>
                </a:ext>
              </a:extLst>
            </p:cNvPr>
            <p:cNvGrpSpPr/>
            <p:nvPr/>
          </p:nvGrpSpPr>
          <p:grpSpPr>
            <a:xfrm>
              <a:off x="5883843" y="4432150"/>
              <a:ext cx="4798142" cy="1429979"/>
              <a:chOff x="599768" y="1728676"/>
              <a:chExt cx="4798142" cy="2511241"/>
            </a:xfrm>
          </p:grpSpPr>
          <p:sp>
            <p:nvSpPr>
              <p:cNvPr id="29" name="Google Shape;520;p102">
                <a:extLst>
                  <a:ext uri="{FF2B5EF4-FFF2-40B4-BE49-F238E27FC236}">
                    <a16:creationId xmlns:a16="http://schemas.microsoft.com/office/drawing/2014/main" id="{F4056B86-A996-8741-8482-69B8AF4C44BE}"/>
                  </a:ext>
                </a:extLst>
              </p:cNvPr>
              <p:cNvSpPr/>
              <p:nvPr/>
            </p:nvSpPr>
            <p:spPr>
              <a:xfrm>
                <a:off x="599768" y="1728676"/>
                <a:ext cx="4798142" cy="2511241"/>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30" name="Google Shape;521;p102">
                <a:extLst>
                  <a:ext uri="{FF2B5EF4-FFF2-40B4-BE49-F238E27FC236}">
                    <a16:creationId xmlns:a16="http://schemas.microsoft.com/office/drawing/2014/main" id="{DE6DCA1F-BC00-7A48-A00D-5FA7D1C3DA47}"/>
                  </a:ext>
                </a:extLst>
              </p:cNvPr>
              <p:cNvSpPr/>
              <p:nvPr/>
            </p:nvSpPr>
            <p:spPr>
              <a:xfrm>
                <a:off x="784216" y="1896175"/>
                <a:ext cx="4511544" cy="1769069"/>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Focus on a different deep learning technique, which is called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use unsupervised learning algorithms like a deep autoencoder network to perform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different autoencoder models in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Keras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t>
                </a: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General discussion on hyperparameter tuning and threshold settings.</a:t>
                </a: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23" name="Google Shape;522;p102">
              <a:extLst>
                <a:ext uri="{FF2B5EF4-FFF2-40B4-BE49-F238E27FC236}">
                  <a16:creationId xmlns:a16="http://schemas.microsoft.com/office/drawing/2014/main" id="{CC39850B-A9E0-9D4B-9ABE-B42A0715DDA0}"/>
                </a:ext>
              </a:extLst>
            </p:cNvPr>
            <p:cNvGrpSpPr/>
            <p:nvPr/>
          </p:nvGrpSpPr>
          <p:grpSpPr>
            <a:xfrm>
              <a:off x="5894583" y="3625471"/>
              <a:ext cx="4798142" cy="762181"/>
              <a:chOff x="599768" y="1604864"/>
              <a:chExt cx="4798142" cy="1995950"/>
            </a:xfrm>
          </p:grpSpPr>
          <p:sp>
            <p:nvSpPr>
              <p:cNvPr id="26" name="Google Shape;523;p102">
                <a:extLst>
                  <a:ext uri="{FF2B5EF4-FFF2-40B4-BE49-F238E27FC236}">
                    <a16:creationId xmlns:a16="http://schemas.microsoft.com/office/drawing/2014/main" id="{B4493030-8FFD-5A4C-BD16-5A2F2C75D792}"/>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7" name="Google Shape;524;p102">
                <a:extLst>
                  <a:ext uri="{FF2B5EF4-FFF2-40B4-BE49-F238E27FC236}">
                    <a16:creationId xmlns:a16="http://schemas.microsoft.com/office/drawing/2014/main" id="{F84FA7ED-8130-D343-8DA0-32F315DF6385}"/>
                  </a:ext>
                </a:extLst>
              </p:cNvPr>
              <p:cNvSpPr/>
              <p:nvPr/>
            </p:nvSpPr>
            <p:spPr>
              <a:xfrm>
                <a:off x="919900" y="2605226"/>
                <a:ext cx="4236097" cy="749564"/>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Autoencoder for Anomaly Detection</a:t>
                </a:r>
              </a:p>
            </p:txBody>
          </p:sp>
          <p:sp>
            <p:nvSpPr>
              <p:cNvPr id="28" name="Google Shape;525;p102">
                <a:extLst>
                  <a:ext uri="{FF2B5EF4-FFF2-40B4-BE49-F238E27FC236}">
                    <a16:creationId xmlns:a16="http://schemas.microsoft.com/office/drawing/2014/main" id="{722857A1-2D49-6242-9759-E20C0FE3B56A}"/>
                  </a:ext>
                </a:extLst>
              </p:cNvPr>
              <p:cNvSpPr/>
              <p:nvPr/>
            </p:nvSpPr>
            <p:spPr>
              <a:xfrm>
                <a:off x="898589" y="1850980"/>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3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25" name="Google Shape;527;p102">
              <a:extLst>
                <a:ext uri="{FF2B5EF4-FFF2-40B4-BE49-F238E27FC236}">
                  <a16:creationId xmlns:a16="http://schemas.microsoft.com/office/drawing/2014/main" id="{0AF31DB7-ED8A-2748-897B-F8633006FECE}"/>
                </a:ext>
              </a:extLst>
            </p:cNvPr>
            <p:cNvSpPr/>
            <p:nvPr/>
          </p:nvSpPr>
          <p:spPr>
            <a:xfrm rot="10800000">
              <a:off x="10132942" y="4411439"/>
              <a:ext cx="120641" cy="19866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sp>
        <p:nvSpPr>
          <p:cNvPr id="4" name="Slide Number Placeholder 3">
            <a:extLst>
              <a:ext uri="{FF2B5EF4-FFF2-40B4-BE49-F238E27FC236}">
                <a16:creationId xmlns:a16="http://schemas.microsoft.com/office/drawing/2014/main" id="{AD93F64D-60D6-7241-A3C3-DC8558BCA67B}"/>
              </a:ext>
            </a:extLst>
          </p:cNvPr>
          <p:cNvSpPr>
            <a:spLocks noGrp="1"/>
          </p:cNvSpPr>
          <p:nvPr>
            <p:ph type="sldNum" sz="quarter" idx="4"/>
          </p:nvPr>
        </p:nvSpPr>
        <p:spPr/>
        <p:txBody>
          <a:bodyPr/>
          <a:lstStyle/>
          <a:p>
            <a:fld id="{D1EEACBE-03EC-4E7A-962F-F75CCA5C4C08}" type="slidenum">
              <a:rPr lang="en-US" smtClean="0"/>
              <a:pPr/>
              <a:t>13</a:t>
            </a:fld>
            <a:endParaRPr lang="en-US" dirty="0"/>
          </a:p>
        </p:txBody>
      </p:sp>
    </p:spTree>
    <p:extLst>
      <p:ext uri="{BB962C8B-B14F-4D97-AF65-F5344CB8AC3E}">
        <p14:creationId xmlns:p14="http://schemas.microsoft.com/office/powerpoint/2010/main" val="16047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err="1"/>
              <a:t>XGBoost</a:t>
            </a:r>
            <a:r>
              <a:rPr lang="en-US" sz="3600" dirty="0"/>
              <a:t> algorithm</a:t>
            </a:r>
          </a:p>
        </p:txBody>
      </p:sp>
    </p:spTree>
    <p:extLst>
      <p:ext uri="{BB962C8B-B14F-4D97-AF65-F5344CB8AC3E}">
        <p14:creationId xmlns:p14="http://schemas.microsoft.com/office/powerpoint/2010/main" val="9530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XGBOOST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951851"/>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stands for </a:t>
            </a:r>
            <a:r>
              <a:rPr lang="en-US" dirty="0" err="1">
                <a:solidFill>
                  <a:schemeClr val="bg1"/>
                </a:solidFill>
                <a:latin typeface="Arial" panose="020B0604020202020204" pitchFamily="34" charset="0"/>
                <a:cs typeface="Arial" panose="020B0604020202020204" pitchFamily="34" charset="0"/>
              </a:rPr>
              <a:t>eXtreme</a:t>
            </a:r>
            <a:r>
              <a:rPr lang="en-US" dirty="0">
                <a:solidFill>
                  <a:schemeClr val="bg1"/>
                </a:solidFill>
                <a:latin typeface="Arial" panose="020B0604020202020204" pitchFamily="34" charset="0"/>
                <a:cs typeface="Arial" panose="020B0604020202020204" pitchFamily="34" charset="0"/>
              </a:rPr>
              <a:t> Gradient Boosting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Widely known today as a "go to" model when working with structured data</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Large number of </a:t>
            </a:r>
            <a:r>
              <a:rPr lang="en-US" dirty="0" err="1">
                <a:solidFill>
                  <a:schemeClr val="bg1"/>
                </a:solidFill>
                <a:latin typeface="Arial" panose="020B0604020202020204" pitchFamily="34" charset="0"/>
                <a:ea typeface="Trebuchet MS"/>
                <a:cs typeface="Arial" panose="020B0604020202020204" pitchFamily="34" charset="0"/>
                <a:sym typeface="Trebuchet MS"/>
              </a:rPr>
              <a:t>XGBoost</a:t>
            </a:r>
            <a:r>
              <a:rPr lang="en-US" dirty="0">
                <a:solidFill>
                  <a:schemeClr val="bg1"/>
                </a:solidFill>
                <a:latin typeface="Arial" panose="020B0604020202020204" pitchFamily="34" charset="0"/>
                <a:ea typeface="Trebuchet MS"/>
                <a:cs typeface="Arial" panose="020B0604020202020204" pitchFamily="34" charset="0"/>
                <a:sym typeface="Trebuchet MS"/>
              </a:rPr>
              <a:t>-based winning entries of Kaggle competitions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Based on tree ensemble methods such as Random Forests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sym typeface="Trebuchet MS"/>
              </a:rPr>
              <a:t>XGBoost</a:t>
            </a:r>
            <a:r>
              <a:rPr lang="en-US" dirty="0">
                <a:solidFill>
                  <a:schemeClr val="bg1"/>
                </a:solidFill>
                <a:latin typeface="Arial" panose="020B0604020202020204" pitchFamily="34" charset="0"/>
                <a:cs typeface="Arial" panose="020B0604020202020204" pitchFamily="34" charset="0"/>
                <a:sym typeface="Trebuchet MS"/>
              </a:rPr>
              <a:t> is used for supervised learning problems, where we use the training data (with multiple features) x to predict a target variable 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The actual mechanism is discussed next</a:t>
            </a:r>
          </a:p>
          <a:p>
            <a:pPr lvl="0">
              <a:lnSpc>
                <a:spcPct val="90000"/>
              </a:lnSpc>
              <a:spcBef>
                <a:spcPts val="1800"/>
              </a:spcBef>
              <a:spcAft>
                <a:spcPts val="0"/>
              </a:spcAft>
              <a:buClr>
                <a:schemeClr val="dk1"/>
              </a:buClr>
              <a:buSzPts val="2000"/>
            </a:pPr>
            <a:endParaRPr lang="en-US"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15</a:t>
            </a:fld>
            <a:endParaRPr lang="en-US" dirty="0"/>
          </a:p>
        </p:txBody>
      </p:sp>
    </p:spTree>
    <p:extLst>
      <p:ext uri="{BB962C8B-B14F-4D97-AF65-F5344CB8AC3E}">
        <p14:creationId xmlns:p14="http://schemas.microsoft.com/office/powerpoint/2010/main" val="140012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1026" name="Picture 2" descr="a toy example for CART">
            <a:extLst>
              <a:ext uri="{FF2B5EF4-FFF2-40B4-BE49-F238E27FC236}">
                <a16:creationId xmlns:a16="http://schemas.microsoft.com/office/drawing/2014/main" id="{CCC002D5-CCEB-440B-9816-F2675E6C14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53475" y="2059452"/>
            <a:ext cx="6069901" cy="2734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6F1A5DE-DBD7-44BC-961F-49691BB67A8F}"/>
              </a:ext>
            </a:extLst>
          </p:cNvPr>
          <p:cNvSpPr/>
          <p:nvPr/>
        </p:nvSpPr>
        <p:spPr>
          <a:xfrm>
            <a:off x="841248" y="5229538"/>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sp>
        <p:nvSpPr>
          <p:cNvPr id="4" name="Slide Number Placeholder 3">
            <a:extLst>
              <a:ext uri="{FF2B5EF4-FFF2-40B4-BE49-F238E27FC236}">
                <a16:creationId xmlns:a16="http://schemas.microsoft.com/office/drawing/2014/main" id="{FB2D4866-BB01-4310-8AAF-FAA4B77D987D}"/>
              </a:ext>
            </a:extLst>
          </p:cNvPr>
          <p:cNvSpPr>
            <a:spLocks noGrp="1"/>
          </p:cNvSpPr>
          <p:nvPr>
            <p:ph type="sldNum" sz="quarter" idx="4"/>
          </p:nvPr>
        </p:nvSpPr>
        <p:spPr/>
        <p:txBody>
          <a:bodyPr/>
          <a:lstStyle/>
          <a:p>
            <a:fld id="{D1EEACBE-03EC-4E7A-962F-F75CCA5C4C08}" type="slidenum">
              <a:rPr lang="en-US" smtClean="0"/>
              <a:pPr/>
              <a:t>16</a:t>
            </a:fld>
            <a:endParaRPr lang="en-US" dirty="0"/>
          </a:p>
        </p:txBody>
      </p:sp>
    </p:spTree>
    <p:extLst>
      <p:ext uri="{BB962C8B-B14F-4D97-AF65-F5344CB8AC3E}">
        <p14:creationId xmlns:p14="http://schemas.microsoft.com/office/powerpoint/2010/main" val="76024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 ensembles</a:t>
            </a:r>
          </a:p>
        </p:txBody>
      </p:sp>
      <p:sp>
        <p:nvSpPr>
          <p:cNvPr id="2" name="Rectangle 1">
            <a:extLst>
              <a:ext uri="{FF2B5EF4-FFF2-40B4-BE49-F238E27FC236}">
                <a16:creationId xmlns:a16="http://schemas.microsoft.com/office/drawing/2014/main" id="{B6F1A5DE-DBD7-44BC-961F-49691BB67A8F}"/>
              </a:ext>
            </a:extLst>
          </p:cNvPr>
          <p:cNvSpPr/>
          <p:nvPr/>
        </p:nvSpPr>
        <p:spPr>
          <a:xfrm>
            <a:off x="749808" y="5092653"/>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pic>
        <p:nvPicPr>
          <p:cNvPr id="2050" name="Picture 2" descr="a toy example for tree ensemble, consisting of two CARTs">
            <a:extLst>
              <a:ext uri="{FF2B5EF4-FFF2-40B4-BE49-F238E27FC236}">
                <a16:creationId xmlns:a16="http://schemas.microsoft.com/office/drawing/2014/main" id="{05D0DA16-FE5F-4737-BFBB-8D635F92DED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1960" y="1659342"/>
            <a:ext cx="5669280" cy="28657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099219-7A2B-4C2D-A9C8-2F10926A3BB2}"/>
              </a:ext>
            </a:extLst>
          </p:cNvPr>
          <p:cNvSpPr/>
          <p:nvPr/>
        </p:nvSpPr>
        <p:spPr>
          <a:xfrm>
            <a:off x="385408" y="2153118"/>
            <a:ext cx="3674528" cy="1211874"/>
          </a:xfrm>
          <a:prstGeom prst="rect">
            <a:avLst/>
          </a:prstGeom>
        </p:spPr>
        <p:txBody>
          <a:bodyPr wrap="square">
            <a:spAutoFit/>
          </a:bodyPr>
          <a:lstStyle/>
          <a:p>
            <a:r>
              <a:rPr lang="en-US" dirty="0">
                <a:solidFill>
                  <a:srgbClr val="333333"/>
                </a:solidFill>
                <a:latin typeface="Open Sans"/>
              </a:rPr>
              <a:t>Tree ensemble of two trees. The prediction scores of each individual tree are summed up to get the final score</a:t>
            </a:r>
            <a:endParaRPr lang="en-US" dirty="0"/>
          </a:p>
        </p:txBody>
      </p:sp>
      <p:sp>
        <p:nvSpPr>
          <p:cNvPr id="6" name="Slide Number Placeholder 5">
            <a:extLst>
              <a:ext uri="{FF2B5EF4-FFF2-40B4-BE49-F238E27FC236}">
                <a16:creationId xmlns:a16="http://schemas.microsoft.com/office/drawing/2014/main" id="{D1C058A9-D673-48D1-8A29-AB916D57C272}"/>
              </a:ext>
            </a:extLst>
          </p:cNvPr>
          <p:cNvSpPr>
            <a:spLocks noGrp="1"/>
          </p:cNvSpPr>
          <p:nvPr>
            <p:ph type="sldNum" sz="quarter" idx="4"/>
          </p:nvPr>
        </p:nvSpPr>
        <p:spPr/>
        <p:txBody>
          <a:bodyPr/>
          <a:lstStyle/>
          <a:p>
            <a:fld id="{D1EEACBE-03EC-4E7A-962F-F75CCA5C4C08}" type="slidenum">
              <a:rPr lang="en-US" smtClean="0"/>
              <a:pPr/>
              <a:t>17</a:t>
            </a:fld>
            <a:endParaRPr lang="en-US" dirty="0"/>
          </a:p>
        </p:txBody>
      </p:sp>
    </p:spTree>
    <p:extLst>
      <p:ext uri="{BB962C8B-B14F-4D97-AF65-F5344CB8AC3E}">
        <p14:creationId xmlns:p14="http://schemas.microsoft.com/office/powerpoint/2010/main" val="1630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4098" name="Picture 2" descr="http://ec2-52-40-136-0.us-west-2.compute.amazonaws.com:9980/eqvBEcDZ/notebooks/tasks/l-mf-04/task/img/Ensemble%20Tree.jpg">
            <a:extLst>
              <a:ext uri="{FF2B5EF4-FFF2-40B4-BE49-F238E27FC236}">
                <a16:creationId xmlns:a16="http://schemas.microsoft.com/office/drawing/2014/main" id="{F024FA5D-DCC3-40C2-BA30-D3D3DF6E06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138" y="1985963"/>
            <a:ext cx="8010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93C1819-124F-46DE-A34E-8D49E306A408}"/>
              </a:ext>
            </a:extLst>
          </p:cNvPr>
          <p:cNvSpPr/>
          <p:nvPr/>
        </p:nvSpPr>
        <p:spPr>
          <a:xfrm>
            <a:off x="1481138" y="4369600"/>
            <a:ext cx="8156638" cy="923330"/>
          </a:xfrm>
          <a:prstGeom prst="rect">
            <a:avLst/>
          </a:prstGeom>
        </p:spPr>
        <p:txBody>
          <a:bodyPr wrap="square">
            <a:spAutoFit/>
          </a:bodyPr>
          <a:lstStyle/>
          <a:p>
            <a:r>
              <a:rPr lang="en-US" dirty="0">
                <a:solidFill>
                  <a:srgbClr val="000000"/>
                </a:solidFill>
                <a:latin typeface="Helvetica Neue"/>
              </a:rPr>
              <a:t>Repeatedly build new models and combine them into an ensemble. Unlike Random Forests, we build trees one at a time, where each new tree helps to correct errors made by previously trained tree</a:t>
            </a:r>
            <a:endParaRPr lang="en-US" dirty="0"/>
          </a:p>
        </p:txBody>
      </p:sp>
      <p:sp>
        <p:nvSpPr>
          <p:cNvPr id="2" name="Slide Number Placeholder 1">
            <a:extLst>
              <a:ext uri="{FF2B5EF4-FFF2-40B4-BE49-F238E27FC236}">
                <a16:creationId xmlns:a16="http://schemas.microsoft.com/office/drawing/2014/main" id="{365008C2-0FB1-4CEE-9C54-2AEB44E370CC}"/>
              </a:ext>
            </a:extLst>
          </p:cNvPr>
          <p:cNvSpPr>
            <a:spLocks noGrp="1"/>
          </p:cNvSpPr>
          <p:nvPr>
            <p:ph type="sldNum" sz="quarter" idx="4"/>
          </p:nvPr>
        </p:nvSpPr>
        <p:spPr/>
        <p:txBody>
          <a:bodyPr/>
          <a:lstStyle/>
          <a:p>
            <a:fld id="{D1EEACBE-03EC-4E7A-962F-F75CCA5C4C08}" type="slidenum">
              <a:rPr lang="en-US" smtClean="0"/>
              <a:pPr/>
              <a:t>18</a:t>
            </a:fld>
            <a:endParaRPr lang="en-US" dirty="0"/>
          </a:p>
        </p:txBody>
      </p:sp>
    </p:spTree>
    <p:extLst>
      <p:ext uri="{BB962C8B-B14F-4D97-AF65-F5344CB8AC3E}">
        <p14:creationId xmlns:p14="http://schemas.microsoft.com/office/powerpoint/2010/main" val="367766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The </a:t>
            </a:r>
            <a:r>
              <a:rPr lang="en-US" sz="3600" dirty="0" err="1"/>
              <a:t>Backblaze</a:t>
            </a:r>
            <a:r>
              <a:rPr lang="en-US" sz="3600" dirty="0"/>
              <a:t> dataset</a:t>
            </a:r>
          </a:p>
        </p:txBody>
      </p:sp>
    </p:spTree>
    <p:extLst>
      <p:ext uri="{BB962C8B-B14F-4D97-AF65-F5344CB8AC3E}">
        <p14:creationId xmlns:p14="http://schemas.microsoft.com/office/powerpoint/2010/main" val="19891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p:nvPr/>
        </p:nvSpPr>
        <p:spPr>
          <a:xfrm>
            <a:off x="0" y="12526"/>
            <a:ext cx="4388885" cy="6172199"/>
          </a:xfrm>
          <a:prstGeom prst="rect">
            <a:avLst/>
          </a:prstGeom>
          <a:solidFill>
            <a:schemeClr val="lt2"/>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71" name="Shape 571"/>
          <p:cNvSpPr txBox="1"/>
          <p:nvPr/>
        </p:nvSpPr>
        <p:spPr>
          <a:xfrm>
            <a:off x="0" y="2790633"/>
            <a:ext cx="4388885" cy="590931"/>
          </a:xfrm>
          <a:prstGeom prst="rect">
            <a:avLst/>
          </a:prstGeom>
          <a:noFill/>
          <a:ln>
            <a:noFill/>
          </a:ln>
        </p:spPr>
        <p:txBody>
          <a:bodyPr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ct val="25000"/>
              <a:buFont typeface="Arial"/>
              <a:buNone/>
              <a:tabLst/>
              <a:defRPr/>
            </a:pPr>
            <a:r>
              <a:rPr kumimoji="0" lang="en-US" sz="36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Pr>
              <a:t>AGENDA</a:t>
            </a:r>
          </a:p>
        </p:txBody>
      </p:sp>
      <p:sp>
        <p:nvSpPr>
          <p:cNvPr id="572" name="Shape 572"/>
          <p:cNvSpPr txBox="1"/>
          <p:nvPr/>
        </p:nvSpPr>
        <p:spPr>
          <a:xfrm>
            <a:off x="4896464" y="870112"/>
            <a:ext cx="5751870" cy="4431983"/>
          </a:xfrm>
          <a:prstGeom prst="rect">
            <a:avLst/>
          </a:prstGeom>
          <a:noFill/>
          <a:ln>
            <a:noFill/>
          </a:ln>
        </p:spPr>
        <p:txBody>
          <a:bodyPr lIns="91425" tIns="45700" rIns="91425" bIns="45700" anchor="ctr" anchorCtr="0">
            <a:no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Learning Platform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Team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Workshop Perspective</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Introduction to Predictive Maintenance</a:t>
            </a:r>
          </a:p>
          <a:p>
            <a:pPr marL="285750" indent="-285750">
              <a:buFont typeface="Arial" panose="020B0604020202020204" pitchFamily="34" charset="0"/>
              <a:buChar cha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The </a:t>
            </a: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Algorithm</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Methodology</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dirty="0">
              <a:solidFill>
                <a:schemeClr val="bg1"/>
              </a:solidFill>
              <a:latin typeface="Arial" panose="020B0604020202020204" pitchFamily="34" charset="0"/>
              <a:cs typeface="Arial" panose="020B0604020202020204" pitchFamily="34" charset="0"/>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Model Accuracy</a:t>
            </a:r>
          </a:p>
        </p:txBody>
      </p:sp>
      <p:sp>
        <p:nvSpPr>
          <p:cNvPr id="3" name="Slide Number Placeholder 2">
            <a:extLst>
              <a:ext uri="{FF2B5EF4-FFF2-40B4-BE49-F238E27FC236}">
                <a16:creationId xmlns:a16="http://schemas.microsoft.com/office/drawing/2014/main" id="{53A7E83B-267D-4F45-B922-46CAC83541E1}"/>
              </a:ext>
            </a:extLst>
          </p:cNvPr>
          <p:cNvSpPr>
            <a:spLocks noGrp="1"/>
          </p:cNvSpPr>
          <p:nvPr>
            <p:ph type="sldNum" sz="quarter" idx="4"/>
          </p:nvPr>
        </p:nvSpPr>
        <p:spPr/>
        <p:txBody>
          <a:bodyPr/>
          <a:lstStyle/>
          <a:p>
            <a:fld id="{D1EEACBE-03EC-4E7A-962F-F75CCA5C4C08}" type="slidenum">
              <a:rPr lang="en-US" smtClean="0"/>
              <a:pPr/>
              <a:t>2</a:t>
            </a:fld>
            <a:endParaRPr lang="en-US" dirty="0"/>
          </a:p>
        </p:txBody>
      </p:sp>
    </p:spTree>
    <p:extLst>
      <p:ext uri="{BB962C8B-B14F-4D97-AF65-F5344CB8AC3E}">
        <p14:creationId xmlns:p14="http://schemas.microsoft.com/office/powerpoint/2010/main" val="264920344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DATSET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181895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i="1" dirty="0">
                <a:solidFill>
                  <a:schemeClr val="bg1"/>
                </a:solidFill>
                <a:latin typeface="Arial" panose="020B0604020202020204" pitchFamily="34" charset="0"/>
                <a:cs typeface="Arial" panose="020B0604020202020204" pitchFamily="34" charset="0"/>
              </a:rPr>
              <a:t>“Each day in the </a:t>
            </a:r>
            <a:r>
              <a:rPr lang="en-US" i="1" dirty="0" err="1">
                <a:solidFill>
                  <a:schemeClr val="bg1"/>
                </a:solidFill>
                <a:latin typeface="Arial" panose="020B0604020202020204" pitchFamily="34" charset="0"/>
                <a:cs typeface="Arial" panose="020B0604020202020204" pitchFamily="34" charset="0"/>
              </a:rPr>
              <a:t>Backblaze</a:t>
            </a:r>
            <a:r>
              <a:rPr lang="en-US" i="1" dirty="0">
                <a:solidFill>
                  <a:schemeClr val="bg1"/>
                </a:solidFill>
                <a:latin typeface="Arial" panose="020B0604020202020204" pitchFamily="34" charset="0"/>
                <a:cs typeface="Arial" panose="020B0604020202020204" pitchFamily="34" charset="0"/>
              </a:rPr>
              <a:t> data center, a snapshot of each operational hard drive is taken. This snapshot includes basic drive information along with the S.M.A.R.T. statistics reported by that drive. The daily snapshot of one drive is one record or row of data. All of the drive snapshots for a given day are collected into a file consisting of a row for each active hard drive”</a:t>
            </a:r>
            <a:endParaRPr lang="en-US" i="1"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20</a:t>
            </a:fld>
            <a:endParaRPr lang="en-US" dirty="0"/>
          </a:p>
        </p:txBody>
      </p:sp>
      <p:pic>
        <p:nvPicPr>
          <p:cNvPr id="6146" name="Picture 2" descr="Image result for Backblaze dataset">
            <a:extLst>
              <a:ext uri="{FF2B5EF4-FFF2-40B4-BE49-F238E27FC236}">
                <a16:creationId xmlns:a16="http://schemas.microsoft.com/office/drawing/2014/main" id="{3B88098A-CAEF-488F-B13A-0FE596E2197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38537" y="3012948"/>
            <a:ext cx="3895725" cy="2190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63BB6C-3479-4016-A392-E6A2820055FE}"/>
              </a:ext>
            </a:extLst>
          </p:cNvPr>
          <p:cNvSpPr/>
          <p:nvPr/>
        </p:nvSpPr>
        <p:spPr>
          <a:xfrm>
            <a:off x="4482003" y="5312084"/>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Blackblaze</a:t>
            </a:r>
            <a:r>
              <a:rPr lang="en-US" sz="1100" i="1" dirty="0">
                <a:solidFill>
                  <a:schemeClr val="tx1">
                    <a:lumMod val="50000"/>
                  </a:schemeClr>
                </a:solidFill>
              </a:rPr>
              <a:t> website</a:t>
            </a:r>
          </a:p>
        </p:txBody>
      </p:sp>
    </p:spTree>
    <p:extLst>
      <p:ext uri="{BB962C8B-B14F-4D97-AF65-F5344CB8AC3E}">
        <p14:creationId xmlns:p14="http://schemas.microsoft.com/office/powerpoint/2010/main" val="16003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DATA FORMAT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9018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Date</a:t>
            </a:r>
            <a:r>
              <a:rPr lang="en-US" dirty="0">
                <a:solidFill>
                  <a:schemeClr val="bg1"/>
                </a:solidFill>
                <a:latin typeface="Arial" panose="020B0604020202020204" pitchFamily="34" charset="0"/>
                <a:cs typeface="Arial" panose="020B0604020202020204" pitchFamily="34" charset="0"/>
              </a:rPr>
              <a:t> – The date of the file in </a:t>
            </a:r>
            <a:r>
              <a:rPr lang="en-US" dirty="0" err="1">
                <a:solidFill>
                  <a:schemeClr val="bg1"/>
                </a:solidFill>
                <a:latin typeface="Arial" panose="020B0604020202020204" pitchFamily="34" charset="0"/>
                <a:cs typeface="Arial" panose="020B0604020202020204" pitchFamily="34" charset="0"/>
              </a:rPr>
              <a:t>yyyy</a:t>
            </a:r>
            <a:r>
              <a:rPr lang="en-US" dirty="0">
                <a:solidFill>
                  <a:schemeClr val="bg1"/>
                </a:solidFill>
                <a:latin typeface="Arial" panose="020B0604020202020204" pitchFamily="34" charset="0"/>
                <a:cs typeface="Arial" panose="020B0604020202020204" pitchFamily="34" charset="0"/>
              </a:rPr>
              <a:t>-mm-dd format.</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Serial Number </a:t>
            </a:r>
            <a:r>
              <a:rPr lang="en-US" dirty="0">
                <a:solidFill>
                  <a:schemeClr val="bg1"/>
                </a:solidFill>
                <a:latin typeface="Arial" panose="020B0604020202020204" pitchFamily="34" charset="0"/>
                <a:cs typeface="Arial" panose="020B0604020202020204" pitchFamily="34" charset="0"/>
              </a:rPr>
              <a:t>– The manufacturer-assigned serial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Model</a:t>
            </a:r>
            <a:r>
              <a:rPr lang="en-US" dirty="0">
                <a:solidFill>
                  <a:schemeClr val="bg1"/>
                </a:solidFill>
                <a:latin typeface="Arial" panose="020B0604020202020204" pitchFamily="34" charset="0"/>
                <a:cs typeface="Arial" panose="020B0604020202020204" pitchFamily="34" charset="0"/>
              </a:rPr>
              <a:t> – The manufacturer-assigned model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Capacity</a:t>
            </a:r>
            <a:r>
              <a:rPr lang="en-US" dirty="0">
                <a:solidFill>
                  <a:schemeClr val="bg1"/>
                </a:solidFill>
                <a:latin typeface="Arial" panose="020B0604020202020204" pitchFamily="34" charset="0"/>
                <a:cs typeface="Arial" panose="020B0604020202020204" pitchFamily="34" charset="0"/>
              </a:rPr>
              <a:t> – The drive capacity in bytes.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Failure</a:t>
            </a:r>
            <a:r>
              <a:rPr lang="en-US" dirty="0">
                <a:solidFill>
                  <a:schemeClr val="bg1"/>
                </a:solidFill>
                <a:latin typeface="Arial" panose="020B0604020202020204" pitchFamily="34" charset="0"/>
                <a:cs typeface="Arial" panose="020B0604020202020204" pitchFamily="34" charset="0"/>
              </a:rPr>
              <a:t> – Contains a “0” if the drive is OK. Contains a “1” if this is the last day the drive was operational before failing.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2015-2017 SMART Stats </a:t>
            </a:r>
            <a:r>
              <a:rPr lang="en-US" dirty="0">
                <a:solidFill>
                  <a:schemeClr val="bg1"/>
                </a:solidFill>
                <a:latin typeface="Arial" panose="020B0604020202020204" pitchFamily="34" charset="0"/>
                <a:cs typeface="Arial" panose="020B0604020202020204" pitchFamily="34" charset="0"/>
              </a:rPr>
              <a:t>– 90 columns of data, that are the Raw and Normalized values for 45 different SMART stats as reported by the given drive. Each value is the number reported by the drive.</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21</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384196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DATA PREPARATION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551194"/>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Successful model creation is very dependent on data quality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Time Series sensor data is notoriously ‘jittery’ and has ‘holes’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While we walk through some of the preparation, for Lab 3, we filled in the holes to ensure similar time length sequences using a ‘Forward Fill’ technique</a:t>
            </a: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22</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166716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Methodology</a:t>
            </a:r>
          </a:p>
        </p:txBody>
      </p:sp>
    </p:spTree>
    <p:extLst>
      <p:ext uri="{BB962C8B-B14F-4D97-AF65-F5344CB8AC3E}">
        <p14:creationId xmlns:p14="http://schemas.microsoft.com/office/powerpoint/2010/main" val="1043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Exercise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78202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CPUs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a:t>
            </a:r>
            <a:r>
              <a:rPr lang="en-US" b="1" dirty="0">
                <a:solidFill>
                  <a:schemeClr val="tx2"/>
                </a:solidFill>
                <a:latin typeface="Arial" panose="020B0604020202020204" pitchFamily="34" charset="0"/>
                <a:cs typeface="Arial" panose="020B0604020202020204" pitchFamily="34" charset="0"/>
              </a:rPr>
              <a:t>RAPIDS’ </a:t>
            </a:r>
            <a:r>
              <a:rPr lang="en-US" b="1" dirty="0" err="1">
                <a:solidFill>
                  <a:schemeClr val="tx2"/>
                </a:solidFill>
                <a:latin typeface="Arial" panose="020B0604020202020204" pitchFamily="34" charset="0"/>
                <a:cs typeface="Arial" panose="020B0604020202020204" pitchFamily="34" charset="0"/>
              </a:rPr>
              <a:t>cuDF</a:t>
            </a:r>
            <a:endParaRPr lang="en-US" dirty="0">
              <a:solidFill>
                <a:schemeClr val="tx2"/>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24</a:t>
            </a:fld>
            <a:endParaRPr lang="en-US" dirty="0"/>
          </a:p>
        </p:txBody>
      </p:sp>
    </p:spTree>
    <p:extLst>
      <p:ext uri="{BB962C8B-B14F-4D97-AF65-F5344CB8AC3E}">
        <p14:creationId xmlns:p14="http://schemas.microsoft.com/office/powerpoint/2010/main" val="290205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046988"/>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t>
            </a:r>
            <a:r>
              <a:rPr lang="en-US" dirty="0">
                <a:solidFill>
                  <a:schemeClr val="tx2"/>
                </a:solidFill>
                <a:latin typeface="Arial" panose="020B0604020202020204" pitchFamily="34" charset="0"/>
                <a:cs typeface="Arial" panose="020B0604020202020204" pitchFamily="34" charset="0"/>
              </a:rPr>
              <a:t>RAPIDS</a:t>
            </a:r>
            <a:r>
              <a:rPr lang="en-US" dirty="0">
                <a:solidFill>
                  <a:schemeClr val="bg1"/>
                </a:solidFill>
                <a:latin typeface="Arial" panose="020B0604020202020204" pitchFamily="34" charset="0"/>
                <a:cs typeface="Arial" panose="020B0604020202020204" pitchFamily="34" charset="0"/>
              </a:rPr>
              <a:t> suite of open source software libraries aim to enable execution of end-to-end data science and analytics pipelines entirely on GPUs. RAPIDS uses NVIDIA CUDA primitives for low-level compute optimization and is exposed to GPU parallelism and high-bandwidth memory speed through user-friendly Python interfaces.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Built based on the Apache Arrow columnar memory format, </a:t>
            </a:r>
            <a:r>
              <a:rPr lang="en-US" dirty="0" err="1">
                <a:solidFill>
                  <a:schemeClr val="tx2"/>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is a GPU </a:t>
            </a:r>
            <a:r>
              <a:rPr lang="en-US" dirty="0" err="1">
                <a:solidFill>
                  <a:schemeClr val="bg1"/>
                </a:solidFill>
                <a:latin typeface="Arial" panose="020B0604020202020204" pitchFamily="34" charset="0"/>
                <a:cs typeface="Arial" panose="020B0604020202020204" pitchFamily="34" charset="0"/>
              </a:rPr>
              <a:t>DataFrame</a:t>
            </a:r>
            <a:r>
              <a:rPr lang="en-US" dirty="0">
                <a:solidFill>
                  <a:schemeClr val="bg1"/>
                </a:solidFill>
                <a:latin typeface="Arial" panose="020B0604020202020204" pitchFamily="34" charset="0"/>
                <a:cs typeface="Arial" panose="020B0604020202020204" pitchFamily="34" charset="0"/>
              </a:rPr>
              <a:t> library for loading, joining, aggregating, filtering, and otherwise manipulating data.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provides a pandas-like API that will be familiar to data engineers &amp; data scientists, so they can use it to easily accelerate their workflows without going into the details of CUDA programming.</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25</a:t>
            </a:fld>
            <a:endParaRPr lang="en-US" dirty="0"/>
          </a:p>
        </p:txBody>
      </p:sp>
    </p:spTree>
    <p:extLst>
      <p:ext uri="{BB962C8B-B14F-4D97-AF65-F5344CB8AC3E}">
        <p14:creationId xmlns:p14="http://schemas.microsoft.com/office/powerpoint/2010/main" val="27755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26</a:t>
            </a:fld>
            <a:endParaRPr lang="en-US" dirty="0"/>
          </a:p>
        </p:txBody>
      </p:sp>
      <p:pic>
        <p:nvPicPr>
          <p:cNvPr id="7170" name="Picture 2" descr="https://github.com/rapidsai/cudf/raw/branch-0.9/img/rapids_arrow.png">
            <a:extLst>
              <a:ext uri="{FF2B5EF4-FFF2-40B4-BE49-F238E27FC236}">
                <a16:creationId xmlns:a16="http://schemas.microsoft.com/office/drawing/2014/main" id="{3D213ED9-0C21-403F-B46E-F6D0ED28F1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25396" y="1508566"/>
            <a:ext cx="6922008" cy="36713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FADD0B-4947-4BE0-9742-96D1EA90F52A}"/>
              </a:ext>
            </a:extLst>
          </p:cNvPr>
          <p:cNvSpPr/>
          <p:nvPr/>
        </p:nvSpPr>
        <p:spPr>
          <a:xfrm>
            <a:off x="2157984" y="3493008"/>
            <a:ext cx="1399032" cy="841248"/>
          </a:xfrm>
          <a:prstGeom prst="rect">
            <a:avLst/>
          </a:prstGeom>
          <a:no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Model Accuracy</a:t>
            </a:r>
          </a:p>
        </p:txBody>
      </p:sp>
    </p:spTree>
    <p:extLst>
      <p:ext uri="{BB962C8B-B14F-4D97-AF65-F5344CB8AC3E}">
        <p14:creationId xmlns:p14="http://schemas.microsoft.com/office/powerpoint/2010/main" val="70490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1632"/>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Accuracy rate provides us with an overview of how well our model is performing: </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28</a:t>
            </a:fld>
            <a:endParaRPr lang="en-US" dirty="0"/>
          </a:p>
        </p:txBody>
      </p:sp>
      <p:sp>
        <p:nvSpPr>
          <p:cNvPr id="2" name="Rectangle 1">
            <a:extLst>
              <a:ext uri="{FF2B5EF4-FFF2-40B4-BE49-F238E27FC236}">
                <a16:creationId xmlns:a16="http://schemas.microsoft.com/office/drawing/2014/main" id="{05E164C1-2E31-4B47-A183-FF9ED12EDE20}"/>
              </a:ext>
            </a:extLst>
          </p:cNvPr>
          <p:cNvSpPr/>
          <p:nvPr/>
        </p:nvSpPr>
        <p:spPr>
          <a:xfrm>
            <a:off x="932688" y="2313018"/>
            <a:ext cx="9541764" cy="230832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Helvetica Neue"/>
              </a:rPr>
              <a:t>True Positive (TP)</a:t>
            </a:r>
            <a:r>
              <a:rPr lang="en-US" dirty="0">
                <a:solidFill>
                  <a:srgbClr val="000000"/>
                </a:solidFill>
                <a:latin typeface="Helvetica Neue"/>
              </a:rPr>
              <a:t>: test correctly classifies the input as its true class (hard drive failed, and we classified it as fail)</a:t>
            </a:r>
          </a:p>
          <a:p>
            <a:pPr marL="285750" indent="-285750">
              <a:buFont typeface="Arial" panose="020B0604020202020204" pitchFamily="34" charset="0"/>
              <a:buChar char="•"/>
            </a:pPr>
            <a:r>
              <a:rPr lang="en-US" b="1" dirty="0">
                <a:solidFill>
                  <a:srgbClr val="000000"/>
                </a:solidFill>
                <a:latin typeface="Helvetica Neue"/>
              </a:rPr>
              <a:t>False Positive (FP)</a:t>
            </a:r>
            <a:r>
              <a:rPr lang="en-US" dirty="0">
                <a:solidFill>
                  <a:srgbClr val="000000"/>
                </a:solidFill>
                <a:latin typeface="Helvetica Neue"/>
              </a:rPr>
              <a:t>: test incorrectly classifies the input as a different class (hard drive is normal, but we classified it as fail)</a:t>
            </a:r>
          </a:p>
          <a:p>
            <a:pPr marL="285750" indent="-285750">
              <a:buFont typeface="Arial" panose="020B0604020202020204" pitchFamily="34" charset="0"/>
              <a:buChar char="•"/>
            </a:pPr>
            <a:r>
              <a:rPr lang="en-US" b="1" dirty="0">
                <a:solidFill>
                  <a:srgbClr val="000000"/>
                </a:solidFill>
                <a:latin typeface="Helvetica Neue"/>
              </a:rPr>
              <a:t>False Negative (FN)</a:t>
            </a:r>
            <a:r>
              <a:rPr lang="en-US" dirty="0">
                <a:solidFill>
                  <a:srgbClr val="000000"/>
                </a:solidFill>
                <a:latin typeface="Helvetica Neue"/>
              </a:rPr>
              <a:t>: test incorrectly misses to classify the input as the true class (hard drive failed but we classified as normal)</a:t>
            </a:r>
          </a:p>
          <a:p>
            <a:pPr marL="285750" indent="-285750">
              <a:buFont typeface="Arial" panose="020B0604020202020204" pitchFamily="34" charset="0"/>
              <a:buChar char="•"/>
            </a:pPr>
            <a:r>
              <a:rPr lang="en-US" b="1" dirty="0">
                <a:solidFill>
                  <a:srgbClr val="000000"/>
                </a:solidFill>
                <a:latin typeface="Helvetica Neue"/>
              </a:rPr>
              <a:t>True Negative (TN)</a:t>
            </a:r>
            <a:r>
              <a:rPr lang="en-US" dirty="0">
                <a:solidFill>
                  <a:srgbClr val="000000"/>
                </a:solidFill>
                <a:latin typeface="Helvetica Neue"/>
              </a:rPr>
              <a:t>: test correctly misses to classify the input to the class (hard drive is normal, and we classified as normal)</a:t>
            </a:r>
            <a:endParaRPr lang="en-US" b="0" i="0" dirty="0">
              <a:solidFill>
                <a:srgbClr val="000000"/>
              </a:solidFill>
              <a:effectLst/>
              <a:latin typeface="Helvetica Neue"/>
            </a:endParaRPr>
          </a:p>
        </p:txBody>
      </p:sp>
      <p:sp>
        <p:nvSpPr>
          <p:cNvPr id="6" name="Rectangle 5">
            <a:extLst>
              <a:ext uri="{FF2B5EF4-FFF2-40B4-BE49-F238E27FC236}">
                <a16:creationId xmlns:a16="http://schemas.microsoft.com/office/drawing/2014/main" id="{DB90DC91-85E3-4F7E-84D2-83C6BE8F5A0B}"/>
              </a:ext>
            </a:extLst>
          </p:cNvPr>
          <p:cNvSpPr/>
          <p:nvPr/>
        </p:nvSpPr>
        <p:spPr>
          <a:xfrm>
            <a:off x="932688" y="4707831"/>
            <a:ext cx="9541764"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We need more insights into the accuracy. </a:t>
            </a:r>
            <a:r>
              <a:rPr lang="en-US" dirty="0">
                <a:solidFill>
                  <a:schemeClr val="accent5">
                    <a:lumMod val="60000"/>
                    <a:lumOff val="40000"/>
                  </a:schemeClr>
                </a:solidFill>
                <a:latin typeface="Arial" panose="020B0604020202020204" pitchFamily="34" charset="0"/>
                <a:cs typeface="Arial" panose="020B0604020202020204" pitchFamily="34" charset="0"/>
              </a:rPr>
              <a:t>Especially, since our dataset is imbalanced</a:t>
            </a:r>
            <a:r>
              <a:rPr lang="en-US" dirty="0">
                <a:solidFill>
                  <a:schemeClr val="bg1"/>
                </a:solidFill>
                <a:latin typeface="Arial" panose="020B0604020202020204" pitchFamily="34" charset="0"/>
                <a:cs typeface="Arial" panose="020B0604020202020204" pitchFamily="34" charset="0"/>
              </a:rPr>
              <a:t>, and we need to compromise some aspects of accuracy rate in favor of others</a:t>
            </a:r>
            <a:endParaRPr lang="en-US" dirty="0"/>
          </a:p>
        </p:txBody>
      </p:sp>
    </p:spTree>
    <p:extLst>
      <p:ext uri="{BB962C8B-B14F-4D97-AF65-F5344CB8AC3E}">
        <p14:creationId xmlns:p14="http://schemas.microsoft.com/office/powerpoint/2010/main" val="393663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29</a:t>
            </a:fld>
            <a:endParaRPr lang="en-US" dirty="0"/>
          </a:p>
        </p:txBody>
      </p:sp>
      <p:pic>
        <p:nvPicPr>
          <p:cNvPr id="7" name="Picture 6">
            <a:extLst>
              <a:ext uri="{FF2B5EF4-FFF2-40B4-BE49-F238E27FC236}">
                <a16:creationId xmlns:a16="http://schemas.microsoft.com/office/drawing/2014/main" id="{C60CEB53-D24C-45BD-8057-D4B0DAEAED4D}"/>
              </a:ext>
            </a:extLst>
          </p:cNvPr>
          <p:cNvPicPr>
            <a:picLocks noChangeAspect="1"/>
          </p:cNvPicPr>
          <p:nvPr/>
        </p:nvPicPr>
        <p:blipFill>
          <a:blip r:embed="rId3"/>
          <a:stretch>
            <a:fillRect/>
          </a:stretch>
        </p:blipFill>
        <p:spPr>
          <a:xfrm>
            <a:off x="6541578" y="1495247"/>
            <a:ext cx="2790825" cy="1028700"/>
          </a:xfrm>
          <a:prstGeom prst="rect">
            <a:avLst/>
          </a:prstGeom>
        </p:spPr>
      </p:pic>
      <p:pic>
        <p:nvPicPr>
          <p:cNvPr id="8" name="Picture 7">
            <a:extLst>
              <a:ext uri="{FF2B5EF4-FFF2-40B4-BE49-F238E27FC236}">
                <a16:creationId xmlns:a16="http://schemas.microsoft.com/office/drawing/2014/main" id="{933A361D-6410-4053-AD1B-40A45812F817}"/>
              </a:ext>
            </a:extLst>
          </p:cNvPr>
          <p:cNvPicPr>
            <a:picLocks noChangeAspect="1"/>
          </p:cNvPicPr>
          <p:nvPr/>
        </p:nvPicPr>
        <p:blipFill>
          <a:blip r:embed="rId4"/>
          <a:stretch>
            <a:fillRect/>
          </a:stretch>
        </p:blipFill>
        <p:spPr>
          <a:xfrm>
            <a:off x="6422515" y="2893948"/>
            <a:ext cx="3028950" cy="914400"/>
          </a:xfrm>
          <a:prstGeom prst="rect">
            <a:avLst/>
          </a:prstGeom>
        </p:spPr>
      </p:pic>
      <p:pic>
        <p:nvPicPr>
          <p:cNvPr id="9" name="Picture 8">
            <a:extLst>
              <a:ext uri="{FF2B5EF4-FFF2-40B4-BE49-F238E27FC236}">
                <a16:creationId xmlns:a16="http://schemas.microsoft.com/office/drawing/2014/main" id="{314B98D6-8AB3-4D0A-81F2-CF4FEA7E7060}"/>
              </a:ext>
            </a:extLst>
          </p:cNvPr>
          <p:cNvPicPr>
            <a:picLocks noChangeAspect="1"/>
          </p:cNvPicPr>
          <p:nvPr/>
        </p:nvPicPr>
        <p:blipFill>
          <a:blip r:embed="rId5"/>
          <a:stretch>
            <a:fillRect/>
          </a:stretch>
        </p:blipFill>
        <p:spPr>
          <a:xfrm>
            <a:off x="5670040" y="4305478"/>
            <a:ext cx="4533900" cy="742950"/>
          </a:xfrm>
          <a:prstGeom prst="rect">
            <a:avLst/>
          </a:prstGeom>
        </p:spPr>
      </p:pic>
      <p:sp>
        <p:nvSpPr>
          <p:cNvPr id="10" name="Rectangle 9">
            <a:extLst>
              <a:ext uri="{FF2B5EF4-FFF2-40B4-BE49-F238E27FC236}">
                <a16:creationId xmlns:a16="http://schemas.microsoft.com/office/drawing/2014/main" id="{F55E0320-A0A9-45CF-9188-866A88A13A78}"/>
              </a:ext>
            </a:extLst>
          </p:cNvPr>
          <p:cNvSpPr/>
          <p:nvPr/>
        </p:nvSpPr>
        <p:spPr>
          <a:xfrm>
            <a:off x="498348" y="1686431"/>
            <a:ext cx="5486400" cy="646331"/>
          </a:xfrm>
          <a:prstGeom prst="rect">
            <a:avLst/>
          </a:prstGeom>
        </p:spPr>
        <p:txBody>
          <a:bodyPr>
            <a:spAutoFit/>
          </a:bodyPr>
          <a:lstStyle/>
          <a:p>
            <a:r>
              <a:rPr lang="en-US">
                <a:solidFill>
                  <a:srgbClr val="000000"/>
                </a:solidFill>
                <a:latin typeface="Helvetica Neue"/>
              </a:rPr>
              <a:t>Recall is the </a:t>
            </a:r>
            <a:r>
              <a:rPr lang="en-US" dirty="0">
                <a:solidFill>
                  <a:srgbClr val="000000"/>
                </a:solidFill>
                <a:latin typeface="Helvetica Neue"/>
              </a:rPr>
              <a:t>ability of the model to identify all true positive samples of the dataset</a:t>
            </a:r>
            <a:endParaRPr lang="en-US" dirty="0"/>
          </a:p>
        </p:txBody>
      </p:sp>
      <p:sp>
        <p:nvSpPr>
          <p:cNvPr id="11" name="Rectangle 10">
            <a:extLst>
              <a:ext uri="{FF2B5EF4-FFF2-40B4-BE49-F238E27FC236}">
                <a16:creationId xmlns:a16="http://schemas.microsoft.com/office/drawing/2014/main" id="{70CD41F7-9F74-4426-949E-5E60565017BD}"/>
              </a:ext>
            </a:extLst>
          </p:cNvPr>
          <p:cNvSpPr/>
          <p:nvPr/>
        </p:nvSpPr>
        <p:spPr>
          <a:xfrm>
            <a:off x="498348" y="3027982"/>
            <a:ext cx="5486400" cy="646331"/>
          </a:xfrm>
          <a:prstGeom prst="rect">
            <a:avLst/>
          </a:prstGeom>
        </p:spPr>
        <p:txBody>
          <a:bodyPr>
            <a:spAutoFit/>
          </a:bodyPr>
          <a:lstStyle/>
          <a:p>
            <a:r>
              <a:rPr lang="en-US" dirty="0">
                <a:solidFill>
                  <a:srgbClr val="000000"/>
                </a:solidFill>
                <a:latin typeface="Helvetica Neue"/>
              </a:rPr>
              <a:t>The ability of the model to identify the relevant samples only</a:t>
            </a:r>
            <a:endParaRPr lang="en-US" dirty="0"/>
          </a:p>
        </p:txBody>
      </p:sp>
      <p:sp>
        <p:nvSpPr>
          <p:cNvPr id="12" name="Rectangle 11">
            <a:extLst>
              <a:ext uri="{FF2B5EF4-FFF2-40B4-BE49-F238E27FC236}">
                <a16:creationId xmlns:a16="http://schemas.microsoft.com/office/drawing/2014/main" id="{3E0AAD26-EE82-4D8A-81FD-F4A0CDD59062}"/>
              </a:ext>
            </a:extLst>
          </p:cNvPr>
          <p:cNvSpPr/>
          <p:nvPr/>
        </p:nvSpPr>
        <p:spPr>
          <a:xfrm>
            <a:off x="498348" y="4290535"/>
            <a:ext cx="4988052" cy="923330"/>
          </a:xfrm>
          <a:prstGeom prst="rect">
            <a:avLst/>
          </a:prstGeom>
        </p:spPr>
        <p:txBody>
          <a:bodyPr wrap="square">
            <a:spAutoFit/>
          </a:bodyPr>
          <a:lstStyle/>
          <a:p>
            <a:r>
              <a:rPr lang="en-US" dirty="0">
                <a:solidFill>
                  <a:srgbClr val="000000"/>
                </a:solidFill>
                <a:latin typeface="Helvetica Neue"/>
              </a:rPr>
              <a:t>F1 Score is generally considered a better overall measurement than accuracy when an uneven class distribution exists</a:t>
            </a:r>
            <a:endParaRPr lang="en-US" dirty="0"/>
          </a:p>
        </p:txBody>
      </p:sp>
    </p:spTree>
    <p:extLst>
      <p:ext uri="{BB962C8B-B14F-4D97-AF65-F5344CB8AC3E}">
        <p14:creationId xmlns:p14="http://schemas.microsoft.com/office/powerpoint/2010/main" val="5620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WORKSHOP perspective</a:t>
            </a:r>
          </a:p>
        </p:txBody>
      </p:sp>
    </p:spTree>
    <p:extLst>
      <p:ext uri="{BB962C8B-B14F-4D97-AF65-F5344CB8AC3E}">
        <p14:creationId xmlns:p14="http://schemas.microsoft.com/office/powerpoint/2010/main" val="72499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STARTING the lab</a:t>
            </a:r>
          </a:p>
        </p:txBody>
      </p:sp>
    </p:spTree>
    <p:extLst>
      <p:ext uri="{BB962C8B-B14F-4D97-AF65-F5344CB8AC3E}">
        <p14:creationId xmlns:p14="http://schemas.microsoft.com/office/powerpoint/2010/main" val="13680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MODEL SUMMARY </a:t>
            </a:r>
          </a:p>
        </p:txBody>
      </p:sp>
      <p:sp>
        <p:nvSpPr>
          <p:cNvPr id="5" name="Content Placeholder 4">
            <a:extLst>
              <a:ext uri="{FF2B5EF4-FFF2-40B4-BE49-F238E27FC236}">
                <a16:creationId xmlns:a16="http://schemas.microsoft.com/office/drawing/2014/main" id="{7CE909F8-522B-4D79-9544-C74230DE2B9A}"/>
              </a:ext>
            </a:extLst>
          </p:cNvPr>
          <p:cNvSpPr>
            <a:spLocks noGrp="1"/>
          </p:cNvSpPr>
          <p:nvPr>
            <p:ph sz="half" idx="1"/>
          </p:nvPr>
        </p:nvSpPr>
        <p:spPr>
          <a:xfrm>
            <a:off x="498348" y="2111661"/>
            <a:ext cx="4988052" cy="956975"/>
          </a:xfrm>
        </p:spPr>
        <p:txBody>
          <a:bodyPr/>
          <a:lstStyle/>
          <a:p>
            <a:pPr marL="0" indent="0">
              <a:buNone/>
            </a:pPr>
            <a:r>
              <a:rPr lang="en-US" sz="1600" dirty="0"/>
              <a:t>Training:</a:t>
            </a:r>
            <a:br>
              <a:rPr lang="en-US" sz="1600" dirty="0"/>
            </a:br>
            <a:r>
              <a:rPr lang="en-US" sz="1600" dirty="0"/>
              <a:t>Use daily SMART features and “failed” label to train model to identify hard drives that we expect should have failed</a:t>
            </a:r>
          </a:p>
        </p:txBody>
      </p:sp>
      <p:sp>
        <p:nvSpPr>
          <p:cNvPr id="7" name="Text Placeholder 6">
            <a:extLst>
              <a:ext uri="{FF2B5EF4-FFF2-40B4-BE49-F238E27FC236}">
                <a16:creationId xmlns:a16="http://schemas.microsoft.com/office/drawing/2014/main" id="{E6D559E0-0B04-4D38-B680-BF32055CD843}"/>
              </a:ext>
            </a:extLst>
          </p:cNvPr>
          <p:cNvSpPr>
            <a:spLocks noGrp="1"/>
          </p:cNvSpPr>
          <p:nvPr>
            <p:ph type="body" sz="quarter" idx="10"/>
          </p:nvPr>
        </p:nvSpPr>
        <p:spPr/>
        <p:txBody>
          <a:bodyPr/>
          <a:lstStyle/>
          <a:p>
            <a:pPr algn="l"/>
            <a:r>
              <a:rPr lang="en-US" dirty="0"/>
              <a:t>Goal: Train ML Model to classify hard drive as “normal” or “failed”</a:t>
            </a:r>
            <a:br>
              <a:rPr lang="en-US" dirty="0"/>
            </a:br>
            <a:r>
              <a:rPr lang="en-US" dirty="0"/>
              <a:t>based on current SMART features</a:t>
            </a:r>
          </a:p>
        </p:txBody>
      </p:sp>
      <p:sp>
        <p:nvSpPr>
          <p:cNvPr id="8" name="TextBox 7">
            <a:extLst>
              <a:ext uri="{FF2B5EF4-FFF2-40B4-BE49-F238E27FC236}">
                <a16:creationId xmlns:a16="http://schemas.microsoft.com/office/drawing/2014/main" id="{43569CB1-A754-4209-A93A-1CC66FFE87C6}"/>
              </a:ext>
            </a:extLst>
          </p:cNvPr>
          <p:cNvSpPr txBox="1"/>
          <p:nvPr/>
        </p:nvSpPr>
        <p:spPr>
          <a:xfrm>
            <a:off x="790379" y="3248579"/>
            <a:ext cx="2986715"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(SMART Values for individual drive on 1 day)</a:t>
            </a:r>
          </a:p>
        </p:txBody>
      </p:sp>
      <p:sp>
        <p:nvSpPr>
          <p:cNvPr id="9" name="TextBox 8">
            <a:extLst>
              <a:ext uri="{FF2B5EF4-FFF2-40B4-BE49-F238E27FC236}">
                <a16:creationId xmlns:a16="http://schemas.microsoft.com/office/drawing/2014/main" id="{D6500520-622A-4446-99C0-E44C5B3ABAD9}"/>
              </a:ext>
            </a:extLst>
          </p:cNvPr>
          <p:cNvSpPr txBox="1"/>
          <p:nvPr/>
        </p:nvSpPr>
        <p:spPr>
          <a:xfrm>
            <a:off x="4533760" y="3252668"/>
            <a:ext cx="527709"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Label</a:t>
            </a:r>
          </a:p>
        </p:txBody>
      </p:sp>
      <p:sp>
        <p:nvSpPr>
          <p:cNvPr id="10" name="TextBox 9">
            <a:extLst>
              <a:ext uri="{FF2B5EF4-FFF2-40B4-BE49-F238E27FC236}">
                <a16:creationId xmlns:a16="http://schemas.microsoft.com/office/drawing/2014/main" id="{24E69FEE-1320-4452-894A-33038ADA723A}"/>
              </a:ext>
            </a:extLst>
          </p:cNvPr>
          <p:cNvSpPr txBox="1"/>
          <p:nvPr/>
        </p:nvSpPr>
        <p:spPr>
          <a:xfrm>
            <a:off x="188492" y="3252668"/>
            <a:ext cx="413896"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Day</a:t>
            </a:r>
          </a:p>
        </p:txBody>
      </p:sp>
      <p:sp>
        <p:nvSpPr>
          <p:cNvPr id="11" name="TextBox 10">
            <a:extLst>
              <a:ext uri="{FF2B5EF4-FFF2-40B4-BE49-F238E27FC236}">
                <a16:creationId xmlns:a16="http://schemas.microsoft.com/office/drawing/2014/main" id="{C1F57347-06D1-4BDE-9457-474EA0823F83}"/>
              </a:ext>
            </a:extLst>
          </p:cNvPr>
          <p:cNvSpPr txBox="1"/>
          <p:nvPr/>
        </p:nvSpPr>
        <p:spPr>
          <a:xfrm>
            <a:off x="258223" y="3668139"/>
            <a:ext cx="274435"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N</a:t>
            </a:r>
          </a:p>
        </p:txBody>
      </p:sp>
      <p:sp>
        <p:nvSpPr>
          <p:cNvPr id="12" name="TextBox 11">
            <a:extLst>
              <a:ext uri="{FF2B5EF4-FFF2-40B4-BE49-F238E27FC236}">
                <a16:creationId xmlns:a16="http://schemas.microsoft.com/office/drawing/2014/main" id="{5CA30C23-2870-46B0-B432-F4A7DDB11C73}"/>
              </a:ext>
            </a:extLst>
          </p:cNvPr>
          <p:cNvSpPr txBox="1"/>
          <p:nvPr/>
        </p:nvSpPr>
        <p:spPr>
          <a:xfrm>
            <a:off x="866260"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14" name="TextBox 13">
            <a:extLst>
              <a:ext uri="{FF2B5EF4-FFF2-40B4-BE49-F238E27FC236}">
                <a16:creationId xmlns:a16="http://schemas.microsoft.com/office/drawing/2014/main" id="{A98C5CB8-D0A3-416E-B15A-F9731BB69E37}"/>
              </a:ext>
            </a:extLst>
          </p:cNvPr>
          <p:cNvSpPr txBox="1"/>
          <p:nvPr/>
        </p:nvSpPr>
        <p:spPr>
          <a:xfrm>
            <a:off x="4490478" y="3668139"/>
            <a:ext cx="614271"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FAILED</a:t>
            </a:r>
          </a:p>
        </p:txBody>
      </p:sp>
      <p:sp>
        <p:nvSpPr>
          <p:cNvPr id="16" name="TextBox 15">
            <a:extLst>
              <a:ext uri="{FF2B5EF4-FFF2-40B4-BE49-F238E27FC236}">
                <a16:creationId xmlns:a16="http://schemas.microsoft.com/office/drawing/2014/main" id="{D7253882-2268-4534-87CD-2FC91460F34B}"/>
              </a:ext>
            </a:extLst>
          </p:cNvPr>
          <p:cNvSpPr txBox="1"/>
          <p:nvPr/>
        </p:nvSpPr>
        <p:spPr>
          <a:xfrm>
            <a:off x="125560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18" name="TextBox 17">
            <a:extLst>
              <a:ext uri="{FF2B5EF4-FFF2-40B4-BE49-F238E27FC236}">
                <a16:creationId xmlns:a16="http://schemas.microsoft.com/office/drawing/2014/main" id="{38B44304-692C-44CD-B5D7-AADE7955EC81}"/>
              </a:ext>
            </a:extLst>
          </p:cNvPr>
          <p:cNvSpPr txBox="1"/>
          <p:nvPr/>
        </p:nvSpPr>
        <p:spPr>
          <a:xfrm>
            <a:off x="1644944"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20" name="TextBox 19">
            <a:extLst>
              <a:ext uri="{FF2B5EF4-FFF2-40B4-BE49-F238E27FC236}">
                <a16:creationId xmlns:a16="http://schemas.microsoft.com/office/drawing/2014/main" id="{1BB3E6F9-C6AE-4B4C-89C0-7BF99284D74D}"/>
              </a:ext>
            </a:extLst>
          </p:cNvPr>
          <p:cNvSpPr txBox="1"/>
          <p:nvPr/>
        </p:nvSpPr>
        <p:spPr>
          <a:xfrm>
            <a:off x="2034286"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24" name="TextBox 23">
            <a:extLst>
              <a:ext uri="{FF2B5EF4-FFF2-40B4-BE49-F238E27FC236}">
                <a16:creationId xmlns:a16="http://schemas.microsoft.com/office/drawing/2014/main" id="{24A70CC0-1486-42C3-8109-F05FF7C9C515}"/>
              </a:ext>
            </a:extLst>
          </p:cNvPr>
          <p:cNvSpPr txBox="1"/>
          <p:nvPr/>
        </p:nvSpPr>
        <p:spPr>
          <a:xfrm>
            <a:off x="2680516"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26" name="TextBox 25">
            <a:extLst>
              <a:ext uri="{FF2B5EF4-FFF2-40B4-BE49-F238E27FC236}">
                <a16:creationId xmlns:a16="http://schemas.microsoft.com/office/drawing/2014/main" id="{C4E64589-E7DB-46B8-B332-58737D63A3E1}"/>
              </a:ext>
            </a:extLst>
          </p:cNvPr>
          <p:cNvSpPr txBox="1"/>
          <p:nvPr/>
        </p:nvSpPr>
        <p:spPr>
          <a:xfrm>
            <a:off x="3069858"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28" name="TextBox 27">
            <a:extLst>
              <a:ext uri="{FF2B5EF4-FFF2-40B4-BE49-F238E27FC236}">
                <a16:creationId xmlns:a16="http://schemas.microsoft.com/office/drawing/2014/main" id="{5BF0AB00-35D9-4299-BAD5-2F4BF388F4E7}"/>
              </a:ext>
            </a:extLst>
          </p:cNvPr>
          <p:cNvSpPr txBox="1"/>
          <p:nvPr/>
        </p:nvSpPr>
        <p:spPr>
          <a:xfrm>
            <a:off x="3459200"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30" name="TextBox 29">
            <a:extLst>
              <a:ext uri="{FF2B5EF4-FFF2-40B4-BE49-F238E27FC236}">
                <a16:creationId xmlns:a16="http://schemas.microsoft.com/office/drawing/2014/main" id="{2D103270-4B62-4493-8747-447C5F2A14AD}"/>
              </a:ext>
            </a:extLst>
          </p:cNvPr>
          <p:cNvSpPr txBox="1"/>
          <p:nvPr/>
        </p:nvSpPr>
        <p:spPr>
          <a:xfrm>
            <a:off x="384854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896" name="TextBox 895">
            <a:extLst>
              <a:ext uri="{FF2B5EF4-FFF2-40B4-BE49-F238E27FC236}">
                <a16:creationId xmlns:a16="http://schemas.microsoft.com/office/drawing/2014/main" id="{D79BD3A6-DBD1-448D-B3D1-2AD507EA4A81}"/>
              </a:ext>
            </a:extLst>
          </p:cNvPr>
          <p:cNvSpPr txBox="1"/>
          <p:nvPr/>
        </p:nvSpPr>
        <p:spPr>
          <a:xfrm>
            <a:off x="2355876" y="3552219"/>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897" name="Arrow: Down 896">
            <a:extLst>
              <a:ext uri="{FF2B5EF4-FFF2-40B4-BE49-F238E27FC236}">
                <a16:creationId xmlns:a16="http://schemas.microsoft.com/office/drawing/2014/main" id="{FAD99077-ABEE-4189-BEAD-E742ECBAEAED}"/>
              </a:ext>
            </a:extLst>
          </p:cNvPr>
          <p:cNvSpPr/>
          <p:nvPr/>
        </p:nvSpPr>
        <p:spPr>
          <a:xfrm>
            <a:off x="2385497" y="3967875"/>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Rectangle 897">
            <a:extLst>
              <a:ext uri="{FF2B5EF4-FFF2-40B4-BE49-F238E27FC236}">
                <a16:creationId xmlns:a16="http://schemas.microsoft.com/office/drawing/2014/main" id="{662507EE-21EB-43FA-A697-C032774DBB83}"/>
              </a:ext>
            </a:extLst>
          </p:cNvPr>
          <p:cNvSpPr/>
          <p:nvPr/>
        </p:nvSpPr>
        <p:spPr>
          <a:xfrm>
            <a:off x="1114141" y="4395913"/>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sp>
        <p:nvSpPr>
          <p:cNvPr id="900" name="TextBox 899">
            <a:extLst>
              <a:ext uri="{FF2B5EF4-FFF2-40B4-BE49-F238E27FC236}">
                <a16:creationId xmlns:a16="http://schemas.microsoft.com/office/drawing/2014/main" id="{216A2041-5960-48BB-B000-5D960D15BE10}"/>
              </a:ext>
            </a:extLst>
          </p:cNvPr>
          <p:cNvSpPr txBox="1"/>
          <p:nvPr/>
        </p:nvSpPr>
        <p:spPr>
          <a:xfrm>
            <a:off x="6463302" y="3238187"/>
            <a:ext cx="2593980"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(Current SMART Values for hard drive)</a:t>
            </a:r>
          </a:p>
        </p:txBody>
      </p:sp>
      <p:sp>
        <p:nvSpPr>
          <p:cNvPr id="904" name="TextBox 903">
            <a:extLst>
              <a:ext uri="{FF2B5EF4-FFF2-40B4-BE49-F238E27FC236}">
                <a16:creationId xmlns:a16="http://schemas.microsoft.com/office/drawing/2014/main" id="{258CB17C-6444-4DC6-A309-99FAAB88E47C}"/>
              </a:ext>
            </a:extLst>
          </p:cNvPr>
          <p:cNvSpPr txBox="1"/>
          <p:nvPr/>
        </p:nvSpPr>
        <p:spPr>
          <a:xfrm>
            <a:off x="6539183"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905" name="TextBox 904">
            <a:extLst>
              <a:ext uri="{FF2B5EF4-FFF2-40B4-BE49-F238E27FC236}">
                <a16:creationId xmlns:a16="http://schemas.microsoft.com/office/drawing/2014/main" id="{3E1C40E2-B515-4B12-9503-193C96719377}"/>
              </a:ext>
            </a:extLst>
          </p:cNvPr>
          <p:cNvSpPr txBox="1"/>
          <p:nvPr/>
        </p:nvSpPr>
        <p:spPr>
          <a:xfrm>
            <a:off x="6466899" y="5289000"/>
            <a:ext cx="131318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Failure Prediction</a:t>
            </a:r>
          </a:p>
        </p:txBody>
      </p:sp>
      <p:sp>
        <p:nvSpPr>
          <p:cNvPr id="906" name="TextBox 905">
            <a:extLst>
              <a:ext uri="{FF2B5EF4-FFF2-40B4-BE49-F238E27FC236}">
                <a16:creationId xmlns:a16="http://schemas.microsoft.com/office/drawing/2014/main" id="{469E2877-2B9C-4973-B059-6F3986452A8B}"/>
              </a:ext>
            </a:extLst>
          </p:cNvPr>
          <p:cNvSpPr txBox="1"/>
          <p:nvPr/>
        </p:nvSpPr>
        <p:spPr>
          <a:xfrm>
            <a:off x="692852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907" name="TextBox 906">
            <a:extLst>
              <a:ext uri="{FF2B5EF4-FFF2-40B4-BE49-F238E27FC236}">
                <a16:creationId xmlns:a16="http://schemas.microsoft.com/office/drawing/2014/main" id="{3CFACA59-6F13-4ECD-B6E8-384575A765F5}"/>
              </a:ext>
            </a:extLst>
          </p:cNvPr>
          <p:cNvSpPr txBox="1"/>
          <p:nvPr/>
        </p:nvSpPr>
        <p:spPr>
          <a:xfrm>
            <a:off x="7317867"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908" name="TextBox 907">
            <a:extLst>
              <a:ext uri="{FF2B5EF4-FFF2-40B4-BE49-F238E27FC236}">
                <a16:creationId xmlns:a16="http://schemas.microsoft.com/office/drawing/2014/main" id="{27A1A35B-3EB5-4A1E-B93E-A735DBE866EC}"/>
              </a:ext>
            </a:extLst>
          </p:cNvPr>
          <p:cNvSpPr txBox="1"/>
          <p:nvPr/>
        </p:nvSpPr>
        <p:spPr>
          <a:xfrm>
            <a:off x="7707209"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909" name="TextBox 908">
            <a:extLst>
              <a:ext uri="{FF2B5EF4-FFF2-40B4-BE49-F238E27FC236}">
                <a16:creationId xmlns:a16="http://schemas.microsoft.com/office/drawing/2014/main" id="{BBCD20C7-649D-4EC3-97C3-E47593B89AA1}"/>
              </a:ext>
            </a:extLst>
          </p:cNvPr>
          <p:cNvSpPr txBox="1"/>
          <p:nvPr/>
        </p:nvSpPr>
        <p:spPr>
          <a:xfrm>
            <a:off x="8353439"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910" name="TextBox 909">
            <a:extLst>
              <a:ext uri="{FF2B5EF4-FFF2-40B4-BE49-F238E27FC236}">
                <a16:creationId xmlns:a16="http://schemas.microsoft.com/office/drawing/2014/main" id="{9CB6E3AF-9347-482B-93EA-8180D8DC6561}"/>
              </a:ext>
            </a:extLst>
          </p:cNvPr>
          <p:cNvSpPr txBox="1"/>
          <p:nvPr/>
        </p:nvSpPr>
        <p:spPr>
          <a:xfrm>
            <a:off x="8742781"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911" name="TextBox 910">
            <a:extLst>
              <a:ext uri="{FF2B5EF4-FFF2-40B4-BE49-F238E27FC236}">
                <a16:creationId xmlns:a16="http://schemas.microsoft.com/office/drawing/2014/main" id="{4ECDEC56-E5DE-4749-BE6E-A33951DCB12A}"/>
              </a:ext>
            </a:extLst>
          </p:cNvPr>
          <p:cNvSpPr txBox="1"/>
          <p:nvPr/>
        </p:nvSpPr>
        <p:spPr>
          <a:xfrm>
            <a:off x="9132123"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912" name="TextBox 911">
            <a:extLst>
              <a:ext uri="{FF2B5EF4-FFF2-40B4-BE49-F238E27FC236}">
                <a16:creationId xmlns:a16="http://schemas.microsoft.com/office/drawing/2014/main" id="{9510417F-8607-45EE-87A5-13D3361CAFCA}"/>
              </a:ext>
            </a:extLst>
          </p:cNvPr>
          <p:cNvSpPr txBox="1"/>
          <p:nvPr/>
        </p:nvSpPr>
        <p:spPr>
          <a:xfrm>
            <a:off x="952146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913" name="TextBox 912">
            <a:extLst>
              <a:ext uri="{FF2B5EF4-FFF2-40B4-BE49-F238E27FC236}">
                <a16:creationId xmlns:a16="http://schemas.microsoft.com/office/drawing/2014/main" id="{8B090B43-6673-4B6E-9611-81ED0ED20BE1}"/>
              </a:ext>
            </a:extLst>
          </p:cNvPr>
          <p:cNvSpPr txBox="1"/>
          <p:nvPr/>
        </p:nvSpPr>
        <p:spPr>
          <a:xfrm>
            <a:off x="8028799" y="3541827"/>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914" name="Arrow: Down 913">
            <a:extLst>
              <a:ext uri="{FF2B5EF4-FFF2-40B4-BE49-F238E27FC236}">
                <a16:creationId xmlns:a16="http://schemas.microsoft.com/office/drawing/2014/main" id="{0F115D48-2B70-42E2-816D-F070C22364EA}"/>
              </a:ext>
            </a:extLst>
          </p:cNvPr>
          <p:cNvSpPr/>
          <p:nvPr/>
        </p:nvSpPr>
        <p:spPr>
          <a:xfrm>
            <a:off x="8058420" y="3957483"/>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a:extLst>
              <a:ext uri="{FF2B5EF4-FFF2-40B4-BE49-F238E27FC236}">
                <a16:creationId xmlns:a16="http://schemas.microsoft.com/office/drawing/2014/main" id="{DD6045EB-7A6F-488A-B195-9F16CCBA0097}"/>
              </a:ext>
            </a:extLst>
          </p:cNvPr>
          <p:cNvSpPr/>
          <p:nvPr/>
        </p:nvSpPr>
        <p:spPr>
          <a:xfrm>
            <a:off x="6787064" y="4385521"/>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cxnSp>
        <p:nvCxnSpPr>
          <p:cNvPr id="917" name="Straight Connector 916">
            <a:extLst>
              <a:ext uri="{FF2B5EF4-FFF2-40B4-BE49-F238E27FC236}">
                <a16:creationId xmlns:a16="http://schemas.microsoft.com/office/drawing/2014/main" id="{39FFCFE6-588F-453F-821A-1C733412C370}"/>
              </a:ext>
            </a:extLst>
          </p:cNvPr>
          <p:cNvCxnSpPr>
            <a:cxnSpLocks/>
          </p:cNvCxnSpPr>
          <p:nvPr/>
        </p:nvCxnSpPr>
        <p:spPr>
          <a:xfrm>
            <a:off x="5577461" y="1984362"/>
            <a:ext cx="0" cy="39421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92C88F3C-6A87-4385-8792-E1929D1CD5A3}"/>
              </a:ext>
            </a:extLst>
          </p:cNvPr>
          <p:cNvSpPr txBox="1">
            <a:spLocks/>
          </p:cNvSpPr>
          <p:nvPr/>
        </p:nvSpPr>
        <p:spPr bwMode="auto">
          <a:xfrm>
            <a:off x="5711903" y="2111660"/>
            <a:ext cx="4988052" cy="956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0" indent="0" defTabSz="914400">
              <a:buFontTx/>
              <a:buNone/>
            </a:pPr>
            <a:r>
              <a:rPr lang="en-US" sz="1600" kern="0" dirty="0"/>
              <a:t>Inference:</a:t>
            </a:r>
            <a:br>
              <a:rPr lang="en-US" sz="1600" kern="0" dirty="0"/>
            </a:br>
            <a:r>
              <a:rPr lang="en-US" sz="1600" kern="0" dirty="0"/>
              <a:t>Pass current SMART data from hard drive through model to infer whether we believe the drive should have failed or not</a:t>
            </a:r>
          </a:p>
        </p:txBody>
      </p:sp>
      <p:sp>
        <p:nvSpPr>
          <p:cNvPr id="918" name="Arrow: Down 917">
            <a:extLst>
              <a:ext uri="{FF2B5EF4-FFF2-40B4-BE49-F238E27FC236}">
                <a16:creationId xmlns:a16="http://schemas.microsoft.com/office/drawing/2014/main" id="{B8F09C8C-EA15-40D7-962A-F1305467D7B3}"/>
              </a:ext>
            </a:extLst>
          </p:cNvPr>
          <p:cNvSpPr/>
          <p:nvPr/>
        </p:nvSpPr>
        <p:spPr>
          <a:xfrm>
            <a:off x="8058419" y="4850197"/>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TextBox 918">
            <a:extLst>
              <a:ext uri="{FF2B5EF4-FFF2-40B4-BE49-F238E27FC236}">
                <a16:creationId xmlns:a16="http://schemas.microsoft.com/office/drawing/2014/main" id="{8DBD4539-7D7D-433E-B4BB-766EB0110C29}"/>
              </a:ext>
            </a:extLst>
          </p:cNvPr>
          <p:cNvSpPr txBox="1"/>
          <p:nvPr/>
        </p:nvSpPr>
        <p:spPr>
          <a:xfrm>
            <a:off x="7755463" y="5267624"/>
            <a:ext cx="958916"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True / False</a:t>
            </a:r>
          </a:p>
        </p:txBody>
      </p:sp>
    </p:spTree>
    <p:extLst>
      <p:ext uri="{BB962C8B-B14F-4D97-AF65-F5344CB8AC3E}">
        <p14:creationId xmlns:p14="http://schemas.microsoft.com/office/powerpoint/2010/main" val="8319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LAST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29" y="1725466"/>
            <a:ext cx="10088319" cy="372101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Labs today will walk you through the standard workflows for Predictive </a:t>
            </a:r>
            <a:r>
              <a:rPr lang="en-US" dirty="0" err="1">
                <a:solidFill>
                  <a:schemeClr val="bg1"/>
                </a:solidFill>
                <a:latin typeface="Arial" panose="020B0604020202020204" pitchFamily="34" charset="0"/>
                <a:cs typeface="Arial" panose="020B0604020202020204" pitchFamily="34" charset="0"/>
              </a:rPr>
              <a:t>Maintence</a:t>
            </a:r>
            <a:r>
              <a:rPr lang="en-US" dirty="0">
                <a:solidFill>
                  <a:schemeClr val="bg1"/>
                </a:solidFill>
                <a:latin typeface="Arial" panose="020B0604020202020204" pitchFamily="34" charset="0"/>
                <a:cs typeface="Arial" panose="020B0604020202020204" pitchFamily="34" charset="0"/>
              </a:rPr>
              <a:t> use cases.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accuracy you see won’t be optimal.</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a subset of the data – to speed up workflows.</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simpler models – to speed up workflows.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You will notice some delays in reading data and training – anywhere from 4 minutes to 10 minutes.  We have added information messages to keep you aware.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There are a few “Exercises” where you are asked to fill in code.  Look for “&lt;&lt;&lt; TO DO &gt;&gt;&gt;” markers.  There is an answer available at the end of the task.</a:t>
            </a: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32</a:t>
            </a:fld>
            <a:endParaRPr lang="en-US" dirty="0"/>
          </a:p>
        </p:txBody>
      </p:sp>
    </p:spTree>
    <p:extLst>
      <p:ext uri="{BB962C8B-B14F-4D97-AF65-F5344CB8AC3E}">
        <p14:creationId xmlns:p14="http://schemas.microsoft.com/office/powerpoint/2010/main" val="10541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Summary</a:t>
            </a:r>
          </a:p>
        </p:txBody>
      </p:sp>
    </p:spTree>
    <p:extLst>
      <p:ext uri="{BB962C8B-B14F-4D97-AF65-F5344CB8AC3E}">
        <p14:creationId xmlns:p14="http://schemas.microsoft.com/office/powerpoint/2010/main" val="285246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SUMMARY </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lvl="0"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XGBoost</a:t>
            </a:r>
            <a:r>
              <a:rPr lang="en-US" sz="2000" dirty="0">
                <a:solidFill>
                  <a:schemeClr val="tx2"/>
                </a:solidFill>
                <a:latin typeface="Arial" panose="020B0604020202020204" pitchFamily="34" charset="0"/>
                <a:ea typeface="Trebuchet MS"/>
                <a:cs typeface="Arial" panose="020B0604020202020204" pitchFamily="34" charset="0"/>
                <a:sym typeface="Trebuchet MS"/>
              </a:rPr>
              <a:t> models with RAPIDS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2585323"/>
          </a:xfrm>
          <a:prstGeom prst="rect">
            <a:avLst/>
          </a:prstGeom>
        </p:spPr>
        <p:txBody>
          <a:bodyPr wrap="square">
            <a:spAutoFit/>
          </a:bodyPr>
          <a:lstStyle/>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dirty="0" err="1">
                <a:solidFill>
                  <a:srgbClr val="000000"/>
                </a:solidFill>
                <a:latin typeface="Arial" panose="020B0604020202020204" pitchFamily="34" charset="0"/>
                <a:ea typeface="Trebuchet MS"/>
                <a:cs typeface="Arial" panose="020B0604020202020204" pitchFamily="34" charset="0"/>
                <a:sym typeface="Trebuchet MS"/>
              </a:rPr>
              <a:t>Backblaze</a:t>
            </a:r>
            <a:r>
              <a:rPr lang="en-US"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Scope into short-term ML automation problem.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Format </a:t>
            </a:r>
            <a:r>
              <a:rPr lang="en-US" dirty="0" err="1">
                <a:solidFill>
                  <a:srgbClr val="000000"/>
                </a:solidFill>
                <a:latin typeface="Arial" panose="020B0604020202020204" pitchFamily="34" charset="0"/>
                <a:ea typeface="Trebuchet MS"/>
                <a:cs typeface="Arial" panose="020B0604020202020204" pitchFamily="34" charset="0"/>
                <a:sym typeface="Trebuchet MS"/>
              </a:rPr>
              <a:t>DataFrames</a:t>
            </a:r>
            <a:r>
              <a:rPr lang="en-US" dirty="0">
                <a:solidFill>
                  <a:srgbClr val="000000"/>
                </a:solidFill>
                <a:latin typeface="Arial" panose="020B0604020202020204" pitchFamily="34" charset="0"/>
                <a:ea typeface="Trebuchet MS"/>
                <a:cs typeface="Arial" panose="020B0604020202020204" pitchFamily="34" charset="0"/>
                <a:sym typeface="Trebuchet MS"/>
              </a:rPr>
              <a:t> and into </a:t>
            </a:r>
            <a:r>
              <a:rPr lang="en-US"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Examine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balance imbalanced data and measure relevant KPIs to assess the model.</a:t>
            </a:r>
          </a:p>
          <a:p>
            <a:pPr lvl="0">
              <a:lnSpc>
                <a:spcPct val="90000"/>
              </a:lnSpc>
              <a:spcBef>
                <a:spcPts val="0"/>
              </a:spcBef>
              <a:spcAft>
                <a:spcPts val="0"/>
              </a:spcAft>
            </a:pPr>
            <a:endParaRPr lang="en-US"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4" name="Slide Number Placeholder 3">
            <a:extLst>
              <a:ext uri="{FF2B5EF4-FFF2-40B4-BE49-F238E27FC236}">
                <a16:creationId xmlns:a16="http://schemas.microsoft.com/office/drawing/2014/main" id="{BE46AFAB-F8EA-2D44-B159-8D2BED05BE9F}"/>
              </a:ext>
            </a:extLst>
          </p:cNvPr>
          <p:cNvSpPr>
            <a:spLocks noGrp="1"/>
          </p:cNvSpPr>
          <p:nvPr>
            <p:ph type="sldNum" sz="quarter" idx="4"/>
          </p:nvPr>
        </p:nvSpPr>
        <p:spPr/>
        <p:txBody>
          <a:bodyPr/>
          <a:lstStyle/>
          <a:p>
            <a:fld id="{D1EEACBE-03EC-4E7A-962F-F75CCA5C4C08}" type="slidenum">
              <a:rPr lang="en-US" smtClean="0"/>
              <a:pPr/>
              <a:t>34</a:t>
            </a:fld>
            <a:endParaRPr lang="en-US" dirty="0"/>
          </a:p>
        </p:txBody>
      </p:sp>
    </p:spTree>
    <p:extLst>
      <p:ext uri="{BB962C8B-B14F-4D97-AF65-F5344CB8AC3E}">
        <p14:creationId xmlns:p14="http://schemas.microsoft.com/office/powerpoint/2010/main" val="1814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lvl="0"/>
            <a:r>
              <a:rPr lang="en-US" sz="3200" dirty="0">
                <a:latin typeface="Arial" panose="020B0604020202020204" pitchFamily="34" charset="0"/>
                <a:cs typeface="Arial" panose="020B0604020202020204" pitchFamily="34" charset="0"/>
              </a:rPr>
              <a:t>WHAT’S NEXT (LAB 2)?</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LSTM models using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Keras</a:t>
            </a:r>
            <a:r>
              <a:rPr lang="en-US" sz="2000" dirty="0">
                <a:solidFill>
                  <a:schemeClr val="tx2"/>
                </a:solidFill>
                <a:latin typeface="Arial" panose="020B0604020202020204" pitchFamily="34" charset="0"/>
                <a:ea typeface="Trebuchet MS"/>
                <a:cs typeface="Arial" panose="020B0604020202020204" pitchFamily="34" charset="0"/>
                <a:sym typeface="Trebuchet MS"/>
              </a:rPr>
              <a:t> + TensorFlow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1837426"/>
          </a:xfrm>
          <a:prstGeom prst="rect">
            <a:avLst/>
          </a:prstGeom>
        </p:spPr>
        <p:txBody>
          <a:bodyPr wrap="square">
            <a:spAutoFit/>
          </a:bodyPr>
          <a:lstStyle/>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create the confusion matrix and adjust the threshold to different f-1 scores.</a:t>
            </a:r>
          </a:p>
        </p:txBody>
      </p:sp>
      <p:sp>
        <p:nvSpPr>
          <p:cNvPr id="4" name="Slide Number Placeholder 3">
            <a:extLst>
              <a:ext uri="{FF2B5EF4-FFF2-40B4-BE49-F238E27FC236}">
                <a16:creationId xmlns:a16="http://schemas.microsoft.com/office/drawing/2014/main" id="{2C77EA3B-CE6D-A44A-BDB9-4D7FEA11ACB4}"/>
              </a:ext>
            </a:extLst>
          </p:cNvPr>
          <p:cNvSpPr>
            <a:spLocks noGrp="1"/>
          </p:cNvSpPr>
          <p:nvPr>
            <p:ph type="sldNum" sz="quarter" idx="4"/>
          </p:nvPr>
        </p:nvSpPr>
        <p:spPr/>
        <p:txBody>
          <a:bodyPr/>
          <a:lstStyle/>
          <a:p>
            <a:fld id="{D1EEACBE-03EC-4E7A-962F-F75CCA5C4C08}" type="slidenum">
              <a:rPr lang="en-US" smtClean="0">
                <a:latin typeface="Arial" panose="020B0604020202020204" pitchFamily="34" charset="0"/>
                <a:cs typeface="Arial" panose="020B0604020202020204" pitchFamily="34" charset="0"/>
              </a:rPr>
              <a:pPr/>
              <a:t>35</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1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latin typeface="Arial" panose="020B0604020202020204" pitchFamily="34" charset="0"/>
                <a:cs typeface="Arial" panose="020B0604020202020204" pitchFamily="34" charset="0"/>
              </a:rPr>
              <a:t>WORKSHOP SUMMARY</a:t>
            </a:r>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862322"/>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Full-day, 8-hour workshop consisting of three hands-on labs</a:t>
            </a:r>
          </a:p>
          <a:p>
            <a:pPr lvl="0">
              <a:lnSpc>
                <a:spcPct val="90000"/>
              </a:lnSpc>
              <a:spcBef>
                <a:spcPts val="0"/>
              </a:spcBef>
              <a:spcAft>
                <a:spcPts val="0"/>
              </a:spcAft>
              <a:buClr>
                <a:schemeClr val="dk1"/>
              </a:buClr>
              <a:buSzPts val="2000"/>
            </a:pPr>
            <a:endParaRPr lang="en-US" dirty="0">
              <a:solidFill>
                <a:schemeClr val="bg1"/>
              </a:solidFill>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Applications of different types of deep learning models across data collection, curation, and formatting, based on a real production dataset (</a:t>
            </a:r>
            <a:r>
              <a:rPr lang="en-US" dirty="0" err="1">
                <a:solidFill>
                  <a:schemeClr val="bg1"/>
                </a:solidFill>
              </a:rPr>
              <a:t>Backblaze</a:t>
            </a:r>
            <a:r>
              <a:rPr lang="en-US" dirty="0">
                <a:solidFill>
                  <a:schemeClr val="bg1"/>
                </a:solidFill>
              </a:rPr>
              <a:t> hard disk DB)</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The project covers a variety of methods/algorithms from Tree-based Machine Learning approaches to Deep Learning models.</a:t>
            </a:r>
          </a:p>
          <a:p>
            <a:pPr marL="28575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You’ll learn how to deal with false/true positives in industrial applications by utilizing different methods such as timeseries prediction and anomaly detection.</a:t>
            </a:r>
          </a:p>
        </p:txBody>
      </p:sp>
      <p:sp>
        <p:nvSpPr>
          <p:cNvPr id="5" name="Slide Number Placeholder 4">
            <a:extLst>
              <a:ext uri="{FF2B5EF4-FFF2-40B4-BE49-F238E27FC236}">
                <a16:creationId xmlns:a16="http://schemas.microsoft.com/office/drawing/2014/main" id="{7ED5EF4B-42F6-ED47-A0FA-6F5BA5BC62D7}"/>
              </a:ext>
            </a:extLst>
          </p:cNvPr>
          <p:cNvSpPr>
            <a:spLocks noGrp="1"/>
          </p:cNvSpPr>
          <p:nvPr>
            <p:ph type="sldNum" sz="quarter" idx="4"/>
          </p:nvPr>
        </p:nvSpPr>
        <p:spPr/>
        <p:txBody>
          <a:bodyPr/>
          <a:lstStyle/>
          <a:p>
            <a:fld id="{D1EEACBE-03EC-4E7A-962F-F75CCA5C4C08}" type="slidenum">
              <a:rPr lang="en-US" smtClean="0"/>
              <a:pPr/>
              <a:t>4</a:t>
            </a:fld>
            <a:endParaRPr lang="en-US" dirty="0"/>
          </a:p>
        </p:txBody>
      </p:sp>
    </p:spTree>
    <p:extLst>
      <p:ext uri="{BB962C8B-B14F-4D97-AF65-F5344CB8AC3E}">
        <p14:creationId xmlns:p14="http://schemas.microsoft.com/office/powerpoint/2010/main" val="352568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t>WORKSHOP OUTLINE</a:t>
            </a:r>
          </a:p>
        </p:txBody>
      </p:sp>
      <p:sp>
        <p:nvSpPr>
          <p:cNvPr id="14" name="Flowchart: Manual Input 13">
            <a:extLst>
              <a:ext uri="{FF2B5EF4-FFF2-40B4-BE49-F238E27FC236}">
                <a16:creationId xmlns:a16="http://schemas.microsoft.com/office/drawing/2014/main" id="{96D72EE4-929B-4034-BCC8-2D1A154E0D43}"/>
              </a:ext>
            </a:extLst>
          </p:cNvPr>
          <p:cNvSpPr/>
          <p:nvPr/>
        </p:nvSpPr>
        <p:spPr>
          <a:xfrm rot="5400000" flipH="1">
            <a:off x="4912302" y="-1345633"/>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Flowchart: Manual Input 15">
            <a:extLst>
              <a:ext uri="{FF2B5EF4-FFF2-40B4-BE49-F238E27FC236}">
                <a16:creationId xmlns:a16="http://schemas.microsoft.com/office/drawing/2014/main" id="{F38E7D66-A3A6-4CDC-B174-685770172E1F}"/>
              </a:ext>
            </a:extLst>
          </p:cNvPr>
          <p:cNvSpPr/>
          <p:nvPr/>
        </p:nvSpPr>
        <p:spPr>
          <a:xfrm rot="16200000" flipH="1">
            <a:off x="6303735" y="-1599862"/>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272A70A-B756-420F-A5A9-6777F4F6BEB6}"/>
              </a:ext>
            </a:extLst>
          </p:cNvPr>
          <p:cNvSpPr txBox="1"/>
          <p:nvPr/>
        </p:nvSpPr>
        <p:spPr>
          <a:xfrm>
            <a:off x="2689279" y="1307532"/>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1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18" name="TextBox 17">
            <a:extLst>
              <a:ext uri="{FF2B5EF4-FFF2-40B4-BE49-F238E27FC236}">
                <a16:creationId xmlns:a16="http://schemas.microsoft.com/office/drawing/2014/main" id="{45A4D539-E894-4334-B757-D8A695AACA11}"/>
              </a:ext>
            </a:extLst>
          </p:cNvPr>
          <p:cNvSpPr txBox="1"/>
          <p:nvPr/>
        </p:nvSpPr>
        <p:spPr>
          <a:xfrm>
            <a:off x="4702779" y="1345337"/>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a:t>
            </a:r>
            <a:r>
              <a:rPr lang="en-US" dirty="0" err="1"/>
              <a:t>XGBoost</a:t>
            </a:r>
            <a:r>
              <a:rPr lang="en-US" dirty="0"/>
              <a:t> models with RAPIDS for Time Series</a:t>
            </a:r>
          </a:p>
        </p:txBody>
      </p:sp>
      <p:sp>
        <p:nvSpPr>
          <p:cNvPr id="19" name="Flowchart: Manual Input 18">
            <a:extLst>
              <a:ext uri="{FF2B5EF4-FFF2-40B4-BE49-F238E27FC236}">
                <a16:creationId xmlns:a16="http://schemas.microsoft.com/office/drawing/2014/main" id="{708972EC-F80E-4389-9069-1934536E67AF}"/>
              </a:ext>
            </a:extLst>
          </p:cNvPr>
          <p:cNvSpPr/>
          <p:nvPr/>
        </p:nvSpPr>
        <p:spPr>
          <a:xfrm rot="5400000" flipH="1">
            <a:off x="4912302" y="-42430"/>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Flowchart: Manual Input 19">
            <a:extLst>
              <a:ext uri="{FF2B5EF4-FFF2-40B4-BE49-F238E27FC236}">
                <a16:creationId xmlns:a16="http://schemas.microsoft.com/office/drawing/2014/main" id="{F88AC6EC-E2DF-4764-87BA-C18BD87CBEDB}"/>
              </a:ext>
            </a:extLst>
          </p:cNvPr>
          <p:cNvSpPr/>
          <p:nvPr/>
        </p:nvSpPr>
        <p:spPr>
          <a:xfrm rot="16200000" flipH="1">
            <a:off x="6303735" y="-296659"/>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5E67978-75A0-4BD9-9225-7B19F515988D}"/>
              </a:ext>
            </a:extLst>
          </p:cNvPr>
          <p:cNvSpPr txBox="1"/>
          <p:nvPr/>
        </p:nvSpPr>
        <p:spPr>
          <a:xfrm>
            <a:off x="2689279" y="2610735"/>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2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2" name="TextBox 21">
            <a:extLst>
              <a:ext uri="{FF2B5EF4-FFF2-40B4-BE49-F238E27FC236}">
                <a16:creationId xmlns:a16="http://schemas.microsoft.com/office/drawing/2014/main" id="{B90272DE-DEB4-4D51-97F0-C2DB9AF58CEC}"/>
              </a:ext>
            </a:extLst>
          </p:cNvPr>
          <p:cNvSpPr txBox="1"/>
          <p:nvPr/>
        </p:nvSpPr>
        <p:spPr>
          <a:xfrm>
            <a:off x="4702779" y="2648540"/>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LSTM models using </a:t>
            </a:r>
            <a:r>
              <a:rPr lang="en-US" dirty="0" err="1"/>
              <a:t>Keras</a:t>
            </a:r>
            <a:r>
              <a:rPr lang="en-US" dirty="0"/>
              <a:t> + </a:t>
            </a:r>
            <a:r>
              <a:rPr lang="en-US" dirty="0" err="1"/>
              <a:t>Tensorflow</a:t>
            </a:r>
            <a:r>
              <a:rPr lang="en-US" dirty="0"/>
              <a:t> for Time Series</a:t>
            </a:r>
          </a:p>
        </p:txBody>
      </p:sp>
      <p:sp>
        <p:nvSpPr>
          <p:cNvPr id="23" name="Flowchart: Manual Input 22">
            <a:extLst>
              <a:ext uri="{FF2B5EF4-FFF2-40B4-BE49-F238E27FC236}">
                <a16:creationId xmlns:a16="http://schemas.microsoft.com/office/drawing/2014/main" id="{6E09EA84-83A1-4B44-AB72-904D250F2214}"/>
              </a:ext>
            </a:extLst>
          </p:cNvPr>
          <p:cNvSpPr/>
          <p:nvPr/>
        </p:nvSpPr>
        <p:spPr>
          <a:xfrm rot="5400000" flipH="1">
            <a:off x="4912302" y="1266303"/>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Flowchart: Manual Input 23">
            <a:extLst>
              <a:ext uri="{FF2B5EF4-FFF2-40B4-BE49-F238E27FC236}">
                <a16:creationId xmlns:a16="http://schemas.microsoft.com/office/drawing/2014/main" id="{945EB933-DD9D-45F0-B34B-96C95D2B9BA3}"/>
              </a:ext>
            </a:extLst>
          </p:cNvPr>
          <p:cNvSpPr/>
          <p:nvPr/>
        </p:nvSpPr>
        <p:spPr>
          <a:xfrm rot="16200000" flipH="1">
            <a:off x="6303735" y="1012074"/>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91F963-3D7A-4155-8724-A3422845EBB4}"/>
              </a:ext>
            </a:extLst>
          </p:cNvPr>
          <p:cNvSpPr txBox="1"/>
          <p:nvPr/>
        </p:nvSpPr>
        <p:spPr>
          <a:xfrm>
            <a:off x="2689279" y="3878790"/>
            <a:ext cx="20656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3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6" name="TextBox 25">
            <a:extLst>
              <a:ext uri="{FF2B5EF4-FFF2-40B4-BE49-F238E27FC236}">
                <a16:creationId xmlns:a16="http://schemas.microsoft.com/office/drawing/2014/main" id="{CE8145F8-FBFE-4185-A0A4-DB3C12B727EF}"/>
              </a:ext>
            </a:extLst>
          </p:cNvPr>
          <p:cNvSpPr txBox="1"/>
          <p:nvPr/>
        </p:nvSpPr>
        <p:spPr>
          <a:xfrm>
            <a:off x="4711092" y="4095772"/>
            <a:ext cx="543652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Autoencoder for Anomaly Detection</a:t>
            </a:r>
          </a:p>
        </p:txBody>
      </p:sp>
      <p:sp>
        <p:nvSpPr>
          <p:cNvPr id="27" name="Oval 26">
            <a:extLst>
              <a:ext uri="{FF2B5EF4-FFF2-40B4-BE49-F238E27FC236}">
                <a16:creationId xmlns:a16="http://schemas.microsoft.com/office/drawing/2014/main" id="{DE6504F1-E244-4E6E-BA6A-A9F8BDB717B4}"/>
              </a:ext>
            </a:extLst>
          </p:cNvPr>
          <p:cNvSpPr/>
          <p:nvPr/>
        </p:nvSpPr>
        <p:spPr>
          <a:xfrm>
            <a:off x="1187260" y="1094404"/>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1</a:t>
            </a:r>
          </a:p>
        </p:txBody>
      </p:sp>
      <p:sp>
        <p:nvSpPr>
          <p:cNvPr id="28" name="Oval 27">
            <a:extLst>
              <a:ext uri="{FF2B5EF4-FFF2-40B4-BE49-F238E27FC236}">
                <a16:creationId xmlns:a16="http://schemas.microsoft.com/office/drawing/2014/main" id="{20896AE8-F42A-4550-A062-9EA8DFD796AB}"/>
              </a:ext>
            </a:extLst>
          </p:cNvPr>
          <p:cNvSpPr/>
          <p:nvPr/>
        </p:nvSpPr>
        <p:spPr>
          <a:xfrm>
            <a:off x="1187259" y="2365777"/>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2</a:t>
            </a:r>
          </a:p>
        </p:txBody>
      </p:sp>
      <p:sp>
        <p:nvSpPr>
          <p:cNvPr id="29" name="Oval 28">
            <a:extLst>
              <a:ext uri="{FF2B5EF4-FFF2-40B4-BE49-F238E27FC236}">
                <a16:creationId xmlns:a16="http://schemas.microsoft.com/office/drawing/2014/main" id="{53E685E9-20A6-464D-B256-6FD622400340}"/>
              </a:ext>
            </a:extLst>
          </p:cNvPr>
          <p:cNvSpPr/>
          <p:nvPr/>
        </p:nvSpPr>
        <p:spPr>
          <a:xfrm>
            <a:off x="1187259" y="3674786"/>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3</a:t>
            </a:r>
          </a:p>
        </p:txBody>
      </p:sp>
      <p:sp>
        <p:nvSpPr>
          <p:cNvPr id="4" name="Slide Number Placeholder 3">
            <a:extLst>
              <a:ext uri="{FF2B5EF4-FFF2-40B4-BE49-F238E27FC236}">
                <a16:creationId xmlns:a16="http://schemas.microsoft.com/office/drawing/2014/main" id="{8CBF89E2-AD1D-5F4F-9D72-D86F60B16726}"/>
              </a:ext>
            </a:extLst>
          </p:cNvPr>
          <p:cNvSpPr>
            <a:spLocks noGrp="1"/>
          </p:cNvSpPr>
          <p:nvPr>
            <p:ph type="sldNum" sz="quarter" idx="4"/>
          </p:nvPr>
        </p:nvSpPr>
        <p:spPr>
          <a:xfrm>
            <a:off x="7499840" y="5395866"/>
            <a:ext cx="2468563" cy="328613"/>
          </a:xfrm>
        </p:spPr>
        <p:txBody>
          <a:bodyPr/>
          <a:lstStyle/>
          <a:p>
            <a:fld id="{D1EEACBE-03EC-4E7A-962F-F75CCA5C4C08}" type="slidenum">
              <a:rPr lang="en-US" smtClean="0">
                <a:latin typeface="Arial" panose="020B0604020202020204" pitchFamily="34" charset="0"/>
                <a:cs typeface="Arial" panose="020B0604020202020204" pitchFamily="34" charset="0"/>
              </a:rPr>
              <a:pPr/>
              <a:t>5</a:t>
            </a:fld>
            <a:endParaRPr lang="en-US" dirty="0">
              <a:latin typeface="Arial" panose="020B0604020202020204" pitchFamily="34" charset="0"/>
              <a:cs typeface="Arial" panose="020B0604020202020204" pitchFamily="34" charset="0"/>
            </a:endParaRPr>
          </a:p>
        </p:txBody>
      </p:sp>
      <p:sp>
        <p:nvSpPr>
          <p:cNvPr id="30" name="Flowchart: Manual Input 29">
            <a:extLst>
              <a:ext uri="{FF2B5EF4-FFF2-40B4-BE49-F238E27FC236}">
                <a16:creationId xmlns:a16="http://schemas.microsoft.com/office/drawing/2014/main" id="{0076DA09-F510-4AF9-98D2-4F0A476A6D15}"/>
              </a:ext>
            </a:extLst>
          </p:cNvPr>
          <p:cNvSpPr/>
          <p:nvPr/>
        </p:nvSpPr>
        <p:spPr>
          <a:xfrm rot="5400000" flipH="1">
            <a:off x="4903989" y="2575950"/>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Flowchart: Manual Input 30">
            <a:extLst>
              <a:ext uri="{FF2B5EF4-FFF2-40B4-BE49-F238E27FC236}">
                <a16:creationId xmlns:a16="http://schemas.microsoft.com/office/drawing/2014/main" id="{B3F852F0-864D-44A4-B5BA-AC4559EF369F}"/>
              </a:ext>
            </a:extLst>
          </p:cNvPr>
          <p:cNvSpPr/>
          <p:nvPr/>
        </p:nvSpPr>
        <p:spPr>
          <a:xfrm rot="16200000" flipH="1">
            <a:off x="6295422" y="2321721"/>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196C99D-4A3C-47EC-90B6-9344F4E3A12C}"/>
              </a:ext>
            </a:extLst>
          </p:cNvPr>
          <p:cNvSpPr txBox="1"/>
          <p:nvPr/>
        </p:nvSpPr>
        <p:spPr>
          <a:xfrm>
            <a:off x="2680966" y="5188437"/>
            <a:ext cx="20656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4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33" name="TextBox 32">
            <a:extLst>
              <a:ext uri="{FF2B5EF4-FFF2-40B4-BE49-F238E27FC236}">
                <a16:creationId xmlns:a16="http://schemas.microsoft.com/office/drawing/2014/main" id="{C66EBC5F-71DA-4C21-81F4-072E0A90AE44}"/>
              </a:ext>
            </a:extLst>
          </p:cNvPr>
          <p:cNvSpPr txBox="1"/>
          <p:nvPr/>
        </p:nvSpPr>
        <p:spPr>
          <a:xfrm>
            <a:off x="4702779" y="5405419"/>
            <a:ext cx="543652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Hyperparameter Optimization</a:t>
            </a:r>
          </a:p>
        </p:txBody>
      </p:sp>
      <p:sp>
        <p:nvSpPr>
          <p:cNvPr id="34" name="Oval 33">
            <a:extLst>
              <a:ext uri="{FF2B5EF4-FFF2-40B4-BE49-F238E27FC236}">
                <a16:creationId xmlns:a16="http://schemas.microsoft.com/office/drawing/2014/main" id="{4BA9E84F-908A-499F-9BD9-F8880A575D0F}"/>
              </a:ext>
            </a:extLst>
          </p:cNvPr>
          <p:cNvSpPr/>
          <p:nvPr/>
        </p:nvSpPr>
        <p:spPr>
          <a:xfrm>
            <a:off x="1178946" y="4984433"/>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8607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Trebuchet MS"/>
                <a:ea typeface="Trebuchet MS"/>
                <a:cs typeface="Trebuchet MS"/>
                <a:sym typeface="Trebuchet MS"/>
              </a:rPr>
              <a:t>TARGET AUDIENCE</a:t>
            </a:r>
            <a:endParaRPr lang="en-US" sz="3200" cap="none" dirty="0"/>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511457"/>
          </a:xfrm>
          <a:prstGeom prst="rect">
            <a:avLst/>
          </a:prstGeom>
        </p:spPr>
        <p:txBody>
          <a:bodyPr wrap="square">
            <a:spAutoFit/>
          </a:bodyPr>
          <a:lstStyle/>
          <a:p>
            <a:pPr lvl="0">
              <a:lnSpc>
                <a:spcPct val="90000"/>
              </a:lnSpc>
              <a:spcBef>
                <a:spcPts val="0"/>
              </a:spcBef>
              <a:spcAft>
                <a:spcPts val="0"/>
              </a:spcAft>
              <a:buClr>
                <a:schemeClr val="dk1"/>
              </a:buClr>
              <a:buSzPts val="2000"/>
            </a:pPr>
            <a:r>
              <a:rPr lang="en-US" dirty="0">
                <a:solidFill>
                  <a:schemeClr val="dk2"/>
                </a:solidFill>
                <a:latin typeface="Arial" panose="020B0604020202020204" pitchFamily="34" charset="0"/>
                <a:ea typeface="Trebuchet MS"/>
                <a:cs typeface="Arial" panose="020B0604020202020204" pitchFamily="34" charset="0"/>
                <a:sym typeface="Trebuchet MS"/>
              </a:rPr>
              <a:t>Industrial Engineers and Data Scientists who:</a:t>
            </a:r>
            <a:endParaRPr lang="en-US" dirty="0">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dk2"/>
                </a:solidFill>
                <a:latin typeface="Arial" panose="020B0604020202020204" pitchFamily="34" charset="0"/>
                <a:ea typeface="Trebuchet MS"/>
                <a:cs typeface="Arial" panose="020B0604020202020204" pitchFamily="34" charset="0"/>
                <a:sym typeface="Trebuchet MS"/>
              </a:rPr>
              <a:t>Work or research at industrial/manufacturing firms, or act as systems integrators</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dk2"/>
                </a:solidFill>
                <a:latin typeface="Arial" panose="020B0604020202020204" pitchFamily="34" charset="0"/>
                <a:ea typeface="Trebuchet MS"/>
                <a:cs typeface="Arial" panose="020B0604020202020204" pitchFamily="34" charset="0"/>
                <a:sym typeface="Trebuchet MS"/>
              </a:rPr>
              <a:t>Have a technical background with limited deep learning experience</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a:solidFill>
                  <a:schemeClr val="dk2"/>
                </a:solidFill>
                <a:latin typeface="Arial" panose="020B0604020202020204" pitchFamily="34" charset="0"/>
                <a:ea typeface="Trebuchet MS"/>
                <a:cs typeface="Arial" panose="020B0604020202020204" pitchFamily="34" charset="0"/>
                <a:sym typeface="Trebuchet MS"/>
              </a:rPr>
              <a:t>Are </a:t>
            </a:r>
            <a:r>
              <a:rPr lang="en-US" dirty="0">
                <a:solidFill>
                  <a:schemeClr val="dk2"/>
                </a:solidFill>
                <a:latin typeface="Arial" panose="020B0604020202020204" pitchFamily="34" charset="0"/>
                <a:ea typeface="Trebuchet MS"/>
                <a:cs typeface="Arial" panose="020B0604020202020204" pitchFamily="34" charset="0"/>
                <a:sym typeface="Trebuchet MS"/>
              </a:rPr>
              <a:t>responsible for implementing high-performance solutions and efficient deep learning models</a:t>
            </a:r>
            <a:endParaRPr lang="en-US" dirty="0">
              <a:latin typeface="Arial" panose="020B0604020202020204" pitchFamily="34" charset="0"/>
              <a:cs typeface="Arial" panose="020B0604020202020204" pitchFamily="34" charset="0"/>
            </a:endParaRPr>
          </a:p>
          <a:p>
            <a:pPr lvl="0">
              <a:lnSpc>
                <a:spcPct val="90000"/>
              </a:lnSpc>
              <a:spcBef>
                <a:spcPts val="1800"/>
              </a:spcBef>
              <a:spcAft>
                <a:spcPts val="0"/>
              </a:spcAft>
              <a:buClr>
                <a:schemeClr val="dk1"/>
              </a:buClr>
              <a:buSzPts val="2000"/>
            </a:pPr>
            <a:endParaRPr lang="en-US" dirty="0">
              <a:solidFill>
                <a:schemeClr val="dk2"/>
              </a:solidFill>
              <a:latin typeface="Arial" panose="020B0604020202020204" pitchFamily="34" charset="0"/>
              <a:ea typeface="Trebuchet MS"/>
              <a:cs typeface="Arial" panose="020B0604020202020204" pitchFamily="34" charset="0"/>
              <a:sym typeface="Trebuchet MS"/>
            </a:endParaRPr>
          </a:p>
        </p:txBody>
      </p:sp>
      <p:sp>
        <p:nvSpPr>
          <p:cNvPr id="5" name="Slide Number Placeholder 4">
            <a:extLst>
              <a:ext uri="{FF2B5EF4-FFF2-40B4-BE49-F238E27FC236}">
                <a16:creationId xmlns:a16="http://schemas.microsoft.com/office/drawing/2014/main" id="{A2DEEEDD-9DF2-A347-B38E-1099BC5DEB6E}"/>
              </a:ext>
            </a:extLst>
          </p:cNvPr>
          <p:cNvSpPr>
            <a:spLocks noGrp="1"/>
          </p:cNvSpPr>
          <p:nvPr>
            <p:ph type="sldNum" sz="quarter" idx="4"/>
          </p:nvPr>
        </p:nvSpPr>
        <p:spPr/>
        <p:txBody>
          <a:bodyPr/>
          <a:lstStyle/>
          <a:p>
            <a:fld id="{D1EEACBE-03EC-4E7A-962F-F75CCA5C4C08}" type="slidenum">
              <a:rPr lang="en-US" smtClean="0"/>
              <a:pPr/>
              <a:t>6</a:t>
            </a:fld>
            <a:endParaRPr lang="en-US" dirty="0"/>
          </a:p>
        </p:txBody>
      </p:sp>
    </p:spTree>
    <p:extLst>
      <p:ext uri="{BB962C8B-B14F-4D97-AF65-F5344CB8AC3E}">
        <p14:creationId xmlns:p14="http://schemas.microsoft.com/office/powerpoint/2010/main" val="895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Trebuchet MS"/>
                <a:ea typeface="Trebuchet MS"/>
                <a:cs typeface="Trebuchet MS"/>
                <a:sym typeface="Trebuchet MS"/>
              </a:rPr>
              <a:t>PREREQUISITES</a:t>
            </a:r>
            <a:endParaRPr lang="en-US" sz="3200" cap="none" dirty="0"/>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336024"/>
          </a:xfrm>
          <a:prstGeom prst="rect">
            <a:avLst/>
          </a:prstGeom>
        </p:spPr>
        <p:txBody>
          <a:bodyPr wrap="square">
            <a:spAutoFit/>
          </a:bodyPr>
          <a:lstStyle/>
          <a:p>
            <a:pPr lvl="0">
              <a:lnSpc>
                <a:spcPct val="90000"/>
              </a:lnSpc>
              <a:spcBef>
                <a:spcPts val="0"/>
              </a:spcBef>
              <a:spcAft>
                <a:spcPts val="0"/>
              </a:spcAft>
              <a:buClr>
                <a:schemeClr val="dk1"/>
              </a:buClr>
              <a:buSzPts val="2000"/>
            </a:pPr>
            <a:r>
              <a:rPr lang="en-US" dirty="0">
                <a:solidFill>
                  <a:schemeClr val="bg1"/>
                </a:solidFill>
                <a:latin typeface="Arial" panose="020B0604020202020204" pitchFamily="34" charset="0"/>
                <a:ea typeface="Trebuchet MS"/>
                <a:cs typeface="Arial" panose="020B0604020202020204" pitchFamily="34" charset="0"/>
                <a:sym typeface="Trebuchet MS"/>
              </a:rPr>
              <a:t>Intermediate-level course requiring:</a:t>
            </a:r>
          </a:p>
          <a:p>
            <a:pPr lvl="0">
              <a:lnSpc>
                <a:spcPct val="90000"/>
              </a:lnSpc>
              <a:spcBef>
                <a:spcPts val="0"/>
              </a:spcBef>
              <a:spcAft>
                <a:spcPts val="0"/>
              </a:spcAft>
              <a:buClr>
                <a:schemeClr val="dk1"/>
              </a:buClr>
              <a:buSzPts val="2000"/>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Experience with programming paradigms using Python</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Basic understanding of data processing and deep learning (highly recommend completing the </a:t>
            </a:r>
            <a:r>
              <a:rPr lang="en-US" i="1" dirty="0">
                <a:solidFill>
                  <a:schemeClr val="bg1"/>
                </a:solidFill>
                <a:latin typeface="Arial" panose="020B0604020202020204" pitchFamily="34" charset="0"/>
                <a:ea typeface="Trebuchet MS"/>
                <a:cs typeface="Arial" panose="020B0604020202020204" pitchFamily="34" charset="0"/>
                <a:sym typeface="Trebuchet MS"/>
              </a:rPr>
              <a:t>Fundamentals of Multi Data Types</a:t>
            </a:r>
            <a:r>
              <a:rPr lang="en-US" dirty="0">
                <a:solidFill>
                  <a:schemeClr val="bg1"/>
                </a:solidFill>
                <a:latin typeface="Arial" panose="020B0604020202020204" pitchFamily="34" charset="0"/>
                <a:ea typeface="Trebuchet MS"/>
                <a:cs typeface="Arial" panose="020B0604020202020204" pitchFamily="34" charset="0"/>
                <a:sym typeface="Trebuchet MS"/>
              </a:rPr>
              <a:t> with NVIDIA DLI)</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Participant works (or intends to work) in the industrial/manufacturing vertical and will be applying deep learning to their work</a:t>
            </a:r>
            <a:endParaRPr lang="en-US" dirty="0">
              <a:solidFill>
                <a:schemeClr val="bg1"/>
              </a:solidFill>
              <a:latin typeface="Arial" panose="020B0604020202020204" pitchFamily="34" charset="0"/>
              <a:ea typeface="Trebuchet MS"/>
              <a:cs typeface="Arial" panose="020B0604020202020204" pitchFamily="34" charset="0"/>
              <a:sym typeface="Trebuchet MS"/>
            </a:endParaRPr>
          </a:p>
        </p:txBody>
      </p:sp>
      <p:sp>
        <p:nvSpPr>
          <p:cNvPr id="5" name="Slide Number Placeholder 4">
            <a:extLst>
              <a:ext uri="{FF2B5EF4-FFF2-40B4-BE49-F238E27FC236}">
                <a16:creationId xmlns:a16="http://schemas.microsoft.com/office/drawing/2014/main" id="{D53C0666-E3D2-A74D-B92D-50A1B9D71EAA}"/>
              </a:ext>
            </a:extLst>
          </p:cNvPr>
          <p:cNvSpPr>
            <a:spLocks noGrp="1"/>
          </p:cNvSpPr>
          <p:nvPr>
            <p:ph type="sldNum" sz="quarter" idx="4"/>
          </p:nvPr>
        </p:nvSpPr>
        <p:spPr/>
        <p:txBody>
          <a:bodyPr/>
          <a:lstStyle/>
          <a:p>
            <a:fld id="{D1EEACBE-03EC-4E7A-962F-F75CCA5C4C08}" type="slidenum">
              <a:rPr lang="en-US" smtClean="0"/>
              <a:pPr/>
              <a:t>7</a:t>
            </a:fld>
            <a:endParaRPr lang="en-US" dirty="0"/>
          </a:p>
        </p:txBody>
      </p:sp>
    </p:spTree>
    <p:extLst>
      <p:ext uri="{BB962C8B-B14F-4D97-AF65-F5344CB8AC3E}">
        <p14:creationId xmlns:p14="http://schemas.microsoft.com/office/powerpoint/2010/main" val="40385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Introduction To </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Predictive Maintenance</a:t>
            </a:r>
          </a:p>
        </p:txBody>
      </p:sp>
    </p:spTree>
    <p:extLst>
      <p:ext uri="{BB962C8B-B14F-4D97-AF65-F5344CB8AC3E}">
        <p14:creationId xmlns:p14="http://schemas.microsoft.com/office/powerpoint/2010/main" val="3822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PREDICTIVE MAINTENANCE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277820"/>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Schedule-based maintenance provides a regularly scheduled time for part replacements and repairs. A superior approach is predictive maintenance part replacements are driven by data and analytics. </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can be divided into several key steps : a) identification of anomalies, b) estimation of remaining useful life of critical parts, c) mapping of anomalies to part failures through service </a:t>
            </a:r>
            <a:r>
              <a:rPr lang="en-US">
                <a:solidFill>
                  <a:schemeClr val="bg1"/>
                </a:solidFill>
                <a:latin typeface="Arial" panose="020B0604020202020204" pitchFamily="34" charset="0"/>
                <a:cs typeface="Arial" panose="020B0604020202020204" pitchFamily="34" charset="0"/>
              </a:rPr>
              <a:t>logs. </a:t>
            </a:r>
            <a:r>
              <a:rPr lang="en-US"/>
              <a:t>e </a:t>
            </a:r>
            <a:r>
              <a:rPr lang="en-US" dirty="0"/>
              <a:t>logs. </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helps to manage failures and avoid costly unplanned downtime. </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Other benefits include fewer unnecessary repairs, optimized spare parts inventory, and longer lifespan of equipment and parts—ultimately increasing equipment availability and improving operational efficiency.</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9</a:t>
            </a:fld>
            <a:endParaRPr lang="en-US" dirty="0"/>
          </a:p>
        </p:txBody>
      </p:sp>
    </p:spTree>
    <p:extLst>
      <p:ext uri="{BB962C8B-B14F-4D97-AF65-F5344CB8AC3E}">
        <p14:creationId xmlns:p14="http://schemas.microsoft.com/office/powerpoint/2010/main" val="38632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err="1" smtClean="0">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82F4F-F3EA-4E98-BEE2-3C70B6315C21}">
  <ds:schemaRefs>
    <ds:schemaRef ds:uri="http://purl.org/dc/elements/1.1/"/>
    <ds:schemaRef ds:uri="http://purl.org/dc/terms/"/>
    <ds:schemaRef ds:uri="http://schemas.microsoft.com/office/2006/metadata/contentType"/>
    <ds:schemaRef ds:uri="http://schemas.microsoft.com/office/2006/metadata/properties"/>
    <ds:schemaRef ds:uri="http://schemas.microsoft.com/office/2006/metadata/properties/metaAttributes"/>
    <ds:schemaRef ds:uri="http://schemas.microsoft.com/office/internal/2005/internalDocumentation"/>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26648</TotalTime>
  <Words>2413</Words>
  <Application>Microsoft Office PowerPoint</Application>
  <PresentationFormat>Custom</PresentationFormat>
  <Paragraphs>277</Paragraphs>
  <Slides>35</Slides>
  <Notes>33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35</vt:i4>
      </vt:variant>
    </vt:vector>
  </HeadingPairs>
  <TitlesOfParts>
    <vt:vector size="47" baseType="lpstr">
      <vt:lpstr>Arial</vt:lpstr>
      <vt:lpstr>Calibri</vt:lpstr>
      <vt:lpstr>Century Gothic</vt:lpstr>
      <vt:lpstr>Helvetica Neue</vt:lpstr>
      <vt:lpstr>Noto Sans Symbols</vt:lpstr>
      <vt:lpstr>Open Sans</vt:lpstr>
      <vt:lpstr>Trebuchet MS</vt:lpstr>
      <vt:lpstr>Wingdings</vt:lpstr>
      <vt:lpstr>Title &amp; Bullet</vt:lpstr>
      <vt:lpstr>20_Title &amp; Bullet</vt:lpstr>
      <vt:lpstr>1_Title &amp; Bullet</vt:lpstr>
      <vt:lpstr>2_Title &amp; Bullet</vt:lpstr>
      <vt:lpstr>Applications of AI to Predictive Maintenance</vt:lpstr>
      <vt:lpstr>PowerPoint Presentation</vt:lpstr>
      <vt:lpstr>WORKSHOP perspective</vt:lpstr>
      <vt:lpstr>WORKSHOP SUMMARY</vt:lpstr>
      <vt:lpstr>WORKSHOP OUTLINE</vt:lpstr>
      <vt:lpstr>TARGET AUDIENCE</vt:lpstr>
      <vt:lpstr>PREREQUISITES</vt:lpstr>
      <vt:lpstr>Introduction To  Predictive Maintenance</vt:lpstr>
      <vt:lpstr>PREDICTIVE MAINTENANCE</vt:lpstr>
      <vt:lpstr>Oil field Predictive Maintenance</vt:lpstr>
      <vt:lpstr>PowerPoint Presentation</vt:lpstr>
      <vt:lpstr>WHAT DOES THIS WORKSHOP COVER?</vt:lpstr>
      <vt:lpstr>workshop structure</vt:lpstr>
      <vt:lpstr>XGBoost algorithm</vt:lpstr>
      <vt:lpstr>WHAT IS XGBOOST</vt:lpstr>
      <vt:lpstr>XGBoost – Classification trees</vt:lpstr>
      <vt:lpstr>XGBoost – Classification trees</vt:lpstr>
      <vt:lpstr>XGBoost – Classification trees</vt:lpstr>
      <vt:lpstr>The Backblaze dataset</vt:lpstr>
      <vt:lpstr>THE BACKBLAZE DATSET</vt:lpstr>
      <vt:lpstr>THE BACKBLAZE DATA FORMAT</vt:lpstr>
      <vt:lpstr>DATA PREPARATION THOUGHTS</vt:lpstr>
      <vt:lpstr>Methodology</vt:lpstr>
      <vt:lpstr>Exercise</vt:lpstr>
      <vt:lpstr>WHAT IS RAPIDS CUDF?</vt:lpstr>
      <vt:lpstr>WHAT IS RAPIDS CUDF?</vt:lpstr>
      <vt:lpstr>Model Accuracy</vt:lpstr>
      <vt:lpstr>HOW TO MEASURE MODEL ACCURACY</vt:lpstr>
      <vt:lpstr>HOW TO MEASURE MODEL ACCURACY</vt:lpstr>
      <vt:lpstr>STARTING the lab</vt:lpstr>
      <vt:lpstr>LAB 1 MODEL SUMMARY </vt:lpstr>
      <vt:lpstr>LAST THOUGHTS</vt:lpstr>
      <vt:lpstr>Summary</vt:lpstr>
      <vt:lpstr>LAB 1 SUMMARY </vt:lpstr>
      <vt:lpstr>WHAT’S NEXT (LAB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Accurate object tracking for large scale full motion video</dc:title>
  <dc:creator>Kushan Ahmadian</dc:creator>
  <cp:lastModifiedBy>Shourya Otta</cp:lastModifiedBy>
  <cp:revision>197</cp:revision>
  <dcterms:modified xsi:type="dcterms:W3CDTF">2020-10-01T15:41:37Z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kahmadian@nvidia.com</vt:lpwstr>
  </property>
  <property fmtid="{D5CDD505-2E9C-101B-9397-08002B2CF9AE}" pid="6" name="MSIP_Label_6b558183-044c-4105-8d9c-cea02a2a3d86_SetDate">
    <vt:lpwstr>2019-02-28T22:47:28.5404735Z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